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300.xml" ContentType="application/vnd.openxmlformats-officedocument.presentationml.tags+xml"/>
  <Override PartName="/ppt/tags/tag310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91"/>
  </p:notesMasterIdLst>
  <p:handoutMasterIdLst>
    <p:handoutMasterId r:id="rId92"/>
  </p:handoutMasterIdLst>
  <p:sldIdLst>
    <p:sldId id="2727" r:id="rId2"/>
    <p:sldId id="3052" r:id="rId3"/>
    <p:sldId id="3053" r:id="rId4"/>
    <p:sldId id="3054" r:id="rId5"/>
    <p:sldId id="3055" r:id="rId6"/>
    <p:sldId id="3056" r:id="rId7"/>
    <p:sldId id="3057" r:id="rId8"/>
    <p:sldId id="3058" r:id="rId9"/>
    <p:sldId id="3059" r:id="rId10"/>
    <p:sldId id="3060" r:id="rId11"/>
    <p:sldId id="3061" r:id="rId12"/>
    <p:sldId id="3062" r:id="rId13"/>
    <p:sldId id="3063" r:id="rId14"/>
    <p:sldId id="3064" r:id="rId15"/>
    <p:sldId id="3065" r:id="rId16"/>
    <p:sldId id="3066" r:id="rId17"/>
    <p:sldId id="3067" r:id="rId18"/>
    <p:sldId id="3068" r:id="rId19"/>
    <p:sldId id="3069" r:id="rId20"/>
    <p:sldId id="3070" r:id="rId21"/>
    <p:sldId id="3071" r:id="rId22"/>
    <p:sldId id="3072" r:id="rId23"/>
    <p:sldId id="3073" r:id="rId24"/>
    <p:sldId id="3074" r:id="rId25"/>
    <p:sldId id="3075" r:id="rId26"/>
    <p:sldId id="3076" r:id="rId27"/>
    <p:sldId id="3077" r:id="rId28"/>
    <p:sldId id="3078" r:id="rId29"/>
    <p:sldId id="3079" r:id="rId30"/>
    <p:sldId id="3080" r:id="rId31"/>
    <p:sldId id="3081" r:id="rId32"/>
    <p:sldId id="3082" r:id="rId33"/>
    <p:sldId id="1818" r:id="rId34"/>
    <p:sldId id="2720" r:id="rId35"/>
    <p:sldId id="2420" r:id="rId36"/>
    <p:sldId id="2763" r:id="rId37"/>
    <p:sldId id="2692" r:id="rId38"/>
    <p:sldId id="2725" r:id="rId39"/>
    <p:sldId id="2733" r:id="rId40"/>
    <p:sldId id="2666" r:id="rId41"/>
    <p:sldId id="2461" r:id="rId42"/>
    <p:sldId id="2736" r:id="rId43"/>
    <p:sldId id="3038" r:id="rId44"/>
    <p:sldId id="1858" r:id="rId45"/>
    <p:sldId id="2822" r:id="rId46"/>
    <p:sldId id="2823" r:id="rId47"/>
    <p:sldId id="2439" r:id="rId48"/>
    <p:sldId id="2735" r:id="rId49"/>
    <p:sldId id="2548" r:id="rId50"/>
    <p:sldId id="2717" r:id="rId51"/>
    <p:sldId id="3039" r:id="rId52"/>
    <p:sldId id="2672" r:id="rId53"/>
    <p:sldId id="2633" r:id="rId54"/>
    <p:sldId id="2428" r:id="rId55"/>
    <p:sldId id="2719" r:id="rId56"/>
    <p:sldId id="2425" r:id="rId57"/>
    <p:sldId id="2813" r:id="rId58"/>
    <p:sldId id="2742" r:id="rId59"/>
    <p:sldId id="2534" r:id="rId60"/>
    <p:sldId id="2415" r:id="rId61"/>
    <p:sldId id="2702" r:id="rId62"/>
    <p:sldId id="2625" r:id="rId63"/>
    <p:sldId id="3046" r:id="rId64"/>
    <p:sldId id="2407" r:id="rId65"/>
    <p:sldId id="3051" r:id="rId66"/>
    <p:sldId id="2831" r:id="rId67"/>
    <p:sldId id="2838" r:id="rId68"/>
    <p:sldId id="2421" r:id="rId69"/>
    <p:sldId id="2814" r:id="rId70"/>
    <p:sldId id="2703" r:id="rId71"/>
    <p:sldId id="3084" r:id="rId72"/>
    <p:sldId id="2739" r:id="rId73"/>
    <p:sldId id="3086" r:id="rId74"/>
    <p:sldId id="3087" r:id="rId75"/>
    <p:sldId id="3088" r:id="rId76"/>
    <p:sldId id="3091" r:id="rId77"/>
    <p:sldId id="3090" r:id="rId78"/>
    <p:sldId id="2436" r:id="rId79"/>
    <p:sldId id="2437" r:id="rId80"/>
    <p:sldId id="2541" r:id="rId81"/>
    <p:sldId id="2451" r:id="rId82"/>
    <p:sldId id="3037" r:id="rId83"/>
    <p:sldId id="2623" r:id="rId84"/>
    <p:sldId id="2645" r:id="rId85"/>
    <p:sldId id="2764" r:id="rId86"/>
    <p:sldId id="2630" r:id="rId87"/>
    <p:sldId id="2615" r:id="rId88"/>
    <p:sldId id="2748" r:id="rId89"/>
    <p:sldId id="3043" r:id="rId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895B"/>
    <a:srgbClr val="FF648F"/>
    <a:srgbClr val="F37440"/>
    <a:srgbClr val="F3753F"/>
    <a:srgbClr val="F3E9D5"/>
    <a:srgbClr val="738260"/>
    <a:srgbClr val="788965"/>
    <a:srgbClr val="D0D0D0"/>
    <a:srgbClr val="D3D3D3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5266"/>
    <p:restoredTop sz="97532"/>
  </p:normalViewPr>
  <p:slideViewPr>
    <p:cSldViewPr snapToGrid="0" snapToObjects="1">
      <p:cViewPr varScale="1">
        <p:scale>
          <a:sx n="201" d="100"/>
          <a:sy n="201" d="100"/>
        </p:scale>
        <p:origin x="1056" y="184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3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50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4/23/24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4/23/24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4998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351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892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00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69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15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33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798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236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58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441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74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733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C3E541-0FA0-7325-FAE6-FF6014CFC8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68" r:id="rId2"/>
    <p:sldLayoutId id="2147483769" r:id="rId3"/>
    <p:sldLayoutId id="2147483774" r:id="rId4"/>
    <p:sldLayoutId id="2147483794" r:id="rId5"/>
    <p:sldLayoutId id="2147483778" r:id="rId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49.xml"/><Relationship Id="rId18" Type="http://schemas.openxmlformats.org/officeDocument/2006/relationships/tags" Target="../tags/tag54.xml"/><Relationship Id="rId26" Type="http://schemas.openxmlformats.org/officeDocument/2006/relationships/tags" Target="../tags/tag62.xml"/><Relationship Id="rId3" Type="http://schemas.openxmlformats.org/officeDocument/2006/relationships/tags" Target="../tags/tag39.xml"/><Relationship Id="rId21" Type="http://schemas.openxmlformats.org/officeDocument/2006/relationships/tags" Target="../tags/tag57.xml"/><Relationship Id="rId34" Type="http://schemas.openxmlformats.org/officeDocument/2006/relationships/tags" Target="../tags/tag70.xml"/><Relationship Id="rId7" Type="http://schemas.openxmlformats.org/officeDocument/2006/relationships/tags" Target="../tags/tag43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5" Type="http://schemas.openxmlformats.org/officeDocument/2006/relationships/tags" Target="../tags/tag61.xml"/><Relationship Id="rId33" Type="http://schemas.openxmlformats.org/officeDocument/2006/relationships/tags" Target="../tags/tag69.xml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20" Type="http://schemas.openxmlformats.org/officeDocument/2006/relationships/tags" Target="../tags/tag56.xml"/><Relationship Id="rId29" Type="http://schemas.openxmlformats.org/officeDocument/2006/relationships/tags" Target="../tags/tag65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24" Type="http://schemas.openxmlformats.org/officeDocument/2006/relationships/tags" Target="../tags/tag60.xml"/><Relationship Id="rId32" Type="http://schemas.openxmlformats.org/officeDocument/2006/relationships/tags" Target="../tags/tag68.xml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23" Type="http://schemas.openxmlformats.org/officeDocument/2006/relationships/tags" Target="../tags/tag59.xml"/><Relationship Id="rId28" Type="http://schemas.openxmlformats.org/officeDocument/2006/relationships/tags" Target="../tags/tag64.xml"/><Relationship Id="rId10" Type="http://schemas.openxmlformats.org/officeDocument/2006/relationships/tags" Target="../tags/tag46.xml"/><Relationship Id="rId19" Type="http://schemas.openxmlformats.org/officeDocument/2006/relationships/tags" Target="../tags/tag55.xml"/><Relationship Id="rId31" Type="http://schemas.openxmlformats.org/officeDocument/2006/relationships/tags" Target="../tags/tag67.xml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Relationship Id="rId22" Type="http://schemas.openxmlformats.org/officeDocument/2006/relationships/tags" Target="../tags/tag58.xml"/><Relationship Id="rId27" Type="http://schemas.openxmlformats.org/officeDocument/2006/relationships/tags" Target="../tags/tag63.xml"/><Relationship Id="rId30" Type="http://schemas.openxmlformats.org/officeDocument/2006/relationships/tags" Target="../tags/tag66.xml"/><Relationship Id="rId35" Type="http://schemas.openxmlformats.org/officeDocument/2006/relationships/slideLayout" Target="../slideLayouts/slideLayout2.xml"/><Relationship Id="rId8" Type="http://schemas.openxmlformats.org/officeDocument/2006/relationships/tags" Target="../tags/tag4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6" Type="http://schemas.openxmlformats.org/officeDocument/2006/relationships/image" Target="../media/image200.png"/><Relationship Id="rId5" Type="http://schemas.openxmlformats.org/officeDocument/2006/relationships/tags" Target="../tags/tag300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6" Type="http://schemas.openxmlformats.org/officeDocument/2006/relationships/image" Target="../media/image13.png"/><Relationship Id="rId5" Type="http://schemas.openxmlformats.org/officeDocument/2006/relationships/tags" Target="../tags/tag310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tags" Target="../tags/tag15.xml"/><Relationship Id="rId18" Type="http://schemas.openxmlformats.org/officeDocument/2006/relationships/tags" Target="../tags/tag20.xml"/><Relationship Id="rId26" Type="http://schemas.openxmlformats.org/officeDocument/2006/relationships/tags" Target="../tags/tag28.xml"/><Relationship Id="rId3" Type="http://schemas.openxmlformats.org/officeDocument/2006/relationships/tags" Target="../tags/tag5.xml"/><Relationship Id="rId21" Type="http://schemas.openxmlformats.org/officeDocument/2006/relationships/tags" Target="../tags/tag23.xml"/><Relationship Id="rId34" Type="http://schemas.openxmlformats.org/officeDocument/2006/relationships/tags" Target="../tags/tag36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tags" Target="../tags/tag19.xml"/><Relationship Id="rId25" Type="http://schemas.openxmlformats.org/officeDocument/2006/relationships/tags" Target="../tags/tag27.xml"/><Relationship Id="rId33" Type="http://schemas.openxmlformats.org/officeDocument/2006/relationships/tags" Target="../tags/tag35.xml"/><Relationship Id="rId2" Type="http://schemas.openxmlformats.org/officeDocument/2006/relationships/tags" Target="../tags/tag4.xml"/><Relationship Id="rId16" Type="http://schemas.openxmlformats.org/officeDocument/2006/relationships/tags" Target="../tags/tag18.xml"/><Relationship Id="rId20" Type="http://schemas.openxmlformats.org/officeDocument/2006/relationships/tags" Target="../tags/tag22.xml"/><Relationship Id="rId29" Type="http://schemas.openxmlformats.org/officeDocument/2006/relationships/tags" Target="../tags/tag31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24" Type="http://schemas.openxmlformats.org/officeDocument/2006/relationships/tags" Target="../tags/tag26.xml"/><Relationship Id="rId32" Type="http://schemas.openxmlformats.org/officeDocument/2006/relationships/tags" Target="../tags/tag34.xml"/><Relationship Id="rId5" Type="http://schemas.openxmlformats.org/officeDocument/2006/relationships/tags" Target="../tags/tag7.xml"/><Relationship Id="rId15" Type="http://schemas.openxmlformats.org/officeDocument/2006/relationships/tags" Target="../tags/tag17.xml"/><Relationship Id="rId23" Type="http://schemas.openxmlformats.org/officeDocument/2006/relationships/tags" Target="../tags/tag25.xml"/><Relationship Id="rId28" Type="http://schemas.openxmlformats.org/officeDocument/2006/relationships/tags" Target="../tags/tag30.xml"/><Relationship Id="rId10" Type="http://schemas.openxmlformats.org/officeDocument/2006/relationships/tags" Target="../tags/tag12.xml"/><Relationship Id="rId19" Type="http://schemas.openxmlformats.org/officeDocument/2006/relationships/tags" Target="../tags/tag21.xml"/><Relationship Id="rId31" Type="http://schemas.openxmlformats.org/officeDocument/2006/relationships/tags" Target="../tags/tag33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Relationship Id="rId22" Type="http://schemas.openxmlformats.org/officeDocument/2006/relationships/tags" Target="../tags/tag24.xml"/><Relationship Id="rId27" Type="http://schemas.openxmlformats.org/officeDocument/2006/relationships/tags" Target="../tags/tag29.xml"/><Relationship Id="rId30" Type="http://schemas.openxmlformats.org/officeDocument/2006/relationships/tags" Target="../tags/tag32.xml"/><Relationship Id="rId35" Type="http://schemas.openxmlformats.org/officeDocument/2006/relationships/slideLayout" Target="../slideLayouts/slideLayout2.xml"/><Relationship Id="rId8" Type="http://schemas.openxmlformats.org/officeDocument/2006/relationships/tags" Target="../tags/tag10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3497DF9-C4DB-FD9B-579F-F57544787613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B5CA933-6659-DB1B-58D4-6C967621FD01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28254-9A0D-0FCB-9486-F59C1E8AD825}"/>
              </a:ext>
            </a:extLst>
          </p:cNvPr>
          <p:cNvSpPr txBox="1">
            <a:spLocks/>
          </p:cNvSpPr>
          <p:nvPr/>
        </p:nvSpPr>
        <p:spPr>
          <a:xfrm>
            <a:off x="5319206" y="1492341"/>
            <a:ext cx="1553589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 Part 2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A5DF4B8-3B21-471C-AB4D-656E238C2999}"/>
              </a:ext>
            </a:extLst>
          </p:cNvPr>
          <p:cNvSpPr txBox="1">
            <a:spLocks/>
          </p:cNvSpPr>
          <p:nvPr/>
        </p:nvSpPr>
        <p:spPr>
          <a:xfrm>
            <a:off x="2323113" y="799377"/>
            <a:ext cx="7522623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0D7BEAD-585D-AF13-F52C-2E855CB10A6F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333167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2.07</a:t>
            </a:r>
          </a:p>
        </p:txBody>
      </p:sp>
    </p:spTree>
    <p:extLst>
      <p:ext uri="{BB962C8B-B14F-4D97-AF65-F5344CB8AC3E}">
        <p14:creationId xmlns:p14="http://schemas.microsoft.com/office/powerpoint/2010/main" val="4161750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F2F32-2937-C247-8765-51AD7DD2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3" y="36889"/>
            <a:ext cx="4024330" cy="480405"/>
          </a:xfrm>
        </p:spPr>
        <p:txBody>
          <a:bodyPr/>
          <a:lstStyle/>
          <a:p>
            <a:r>
              <a:rPr lang="en-US" sz="2400" dirty="0"/>
              <a:t>Variables: 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97494-31E8-6F4F-A95D-99A7642EF74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245" y="517293"/>
            <a:ext cx="12043510" cy="604487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Integer types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200" dirty="0"/>
              <a:t>, </a:t>
            </a:r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</a:p>
          <a:p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Floating Point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200" dirty="0"/>
              <a:t>, </a:t>
            </a:r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Modifiers for each base type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en-US" sz="2200" dirty="0">
                <a:solidFill>
                  <a:srgbClr val="0066FF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[int]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2200" dirty="0">
                <a:solidFill>
                  <a:srgbClr val="0066FF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[int, double]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signed</a:t>
            </a:r>
            <a:r>
              <a:rPr lang="en-US" sz="2200" dirty="0">
                <a:solidFill>
                  <a:srgbClr val="0066FF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[char, int]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en-US" sz="2200" dirty="0">
                <a:solidFill>
                  <a:srgbClr val="0066FF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[char, int]</a:t>
            </a:r>
          </a:p>
          <a:p>
            <a:pPr lvl="1"/>
            <a:r>
              <a:rPr lang="en-US" sz="2200" b="1" dirty="0">
                <a:solidFill>
                  <a:srgbClr val="00B050"/>
                </a:solidFill>
                <a:latin typeface="Courier" pitchFamily="2" charset="0"/>
              </a:rPr>
              <a:t>const</a:t>
            </a:r>
            <a:r>
              <a:rPr lang="en-US" sz="2200" dirty="0"/>
              <a:t>: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variable read only</a:t>
            </a:r>
          </a:p>
          <a:p>
            <a:r>
              <a:rPr lang="en-US" sz="2200" b="1" dirty="0"/>
              <a:t>char type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One byte in a byte addressable memory</a:t>
            </a:r>
          </a:p>
          <a:p>
            <a:pPr lvl="1"/>
            <a:r>
              <a:rPr lang="en-US" sz="2200" b="1" dirty="0">
                <a:solidFill>
                  <a:schemeClr val="accent5"/>
                </a:solidFill>
              </a:rPr>
              <a:t>Signed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vs</a:t>
            </a:r>
            <a:r>
              <a:rPr lang="en-US" sz="2200" dirty="0"/>
              <a:t> </a:t>
            </a:r>
            <a:r>
              <a:rPr lang="en-US" sz="2200" b="1" dirty="0">
                <a:solidFill>
                  <a:schemeClr val="accent5"/>
                </a:solidFill>
              </a:rPr>
              <a:t>Unsigned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Char implementations</a:t>
            </a:r>
          </a:p>
          <a:p>
            <a:pPr lvl="1"/>
            <a:r>
              <a:rPr lang="en-US" sz="2200" b="1" dirty="0">
                <a:solidFill>
                  <a:schemeClr val="accent5"/>
                </a:solidFill>
              </a:rPr>
              <a:t>Be careful </a:t>
            </a:r>
            <a:r>
              <a:rPr lang="en-US" sz="2200" dirty="0">
                <a:solidFill>
                  <a:srgbClr val="00B050"/>
                </a:solidFill>
              </a:rPr>
              <a:t>char is unsigned on arm </a:t>
            </a:r>
            <a:r>
              <a:rPr lang="en-US" sz="2200" dirty="0"/>
              <a:t>and </a:t>
            </a:r>
            <a:r>
              <a:rPr lang="en-US" sz="2200" dirty="0">
                <a:solidFill>
                  <a:srgbClr val="00B0F0"/>
                </a:solidFill>
              </a:rPr>
              <a:t>signed on other HW like intel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39994C-27D8-9D41-AB98-ADE9F4394F2E}"/>
              </a:ext>
            </a:extLst>
          </p:cNvPr>
          <p:cNvGraphicFramePr>
            <a:graphicFrameLocks noGrp="1"/>
          </p:cNvGraphicFramePr>
          <p:nvPr/>
        </p:nvGraphicFramePr>
        <p:xfrm>
          <a:off x="4041283" y="642197"/>
          <a:ext cx="8016099" cy="45110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70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58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1091">
                  <a:extLst>
                    <a:ext uri="{9D8B030D-6E8A-4147-A177-3AD203B41FA5}">
                      <a16:colId xmlns:a16="http://schemas.microsoft.com/office/drawing/2014/main" val="2506892054"/>
                    </a:ext>
                  </a:extLst>
                </a:gridCol>
                <a:gridCol w="2023696">
                  <a:extLst>
                    <a:ext uri="{9D8B030D-6E8A-4147-A177-3AD203B41FA5}">
                      <a16:colId xmlns:a16="http://schemas.microsoft.com/office/drawing/2014/main" val="3469234517"/>
                    </a:ext>
                  </a:extLst>
                </a:gridCol>
              </a:tblGrid>
              <a:tr h="327787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 Data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AArch-32 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AArch-64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printf</a:t>
                      </a:r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 specification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(arm unsigned)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%c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hd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unsigned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hu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 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%d</a:t>
                      </a:r>
                      <a:r>
                        <a:rPr lang="en-US" sz="20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CMU Bright" panose="02000603000000000000" pitchFamily="2" charset="0"/>
                          <a:cs typeface="Consolas" panose="020B0609020204030204" pitchFamily="49" charset="0"/>
                        </a:rPr>
                        <a:t> / 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unsigned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%u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ld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long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lld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float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%f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%lf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long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%Lf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3745716"/>
                  </a:ext>
                </a:extLst>
              </a:tr>
              <a:tr h="13951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pointer *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%p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3588530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3462770A-883E-4943-A8E2-5BC8817AFB2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499509-EB46-5F48-AE97-0CD13C6EED44}"/>
              </a:ext>
            </a:extLst>
          </p:cNvPr>
          <p:cNvSpPr txBox="1"/>
          <p:nvPr/>
        </p:nvSpPr>
        <p:spPr>
          <a:xfrm>
            <a:off x="6571166" y="5506587"/>
            <a:ext cx="3467616" cy="36933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size of a pointer is the </a:t>
            </a:r>
            <a:r>
              <a:rPr lang="en-US" dirty="0">
                <a:solidFill>
                  <a:srgbClr val="FF0000"/>
                </a:solidFill>
              </a:rPr>
              <a:t>word size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FE7050DB-DB49-BF4C-88DF-62AAD292F7F8}"/>
              </a:ext>
            </a:extLst>
          </p:cNvPr>
          <p:cNvSpPr/>
          <p:nvPr/>
        </p:nvSpPr>
        <p:spPr>
          <a:xfrm>
            <a:off x="7454560" y="5116800"/>
            <a:ext cx="251388" cy="3693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D34F6A04-B1E3-CE44-8503-8F2AF322BEB7}"/>
              </a:ext>
            </a:extLst>
          </p:cNvPr>
          <p:cNvSpPr/>
          <p:nvPr/>
        </p:nvSpPr>
        <p:spPr>
          <a:xfrm>
            <a:off x="9019200" y="5116800"/>
            <a:ext cx="251388" cy="3693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4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BBFE0-C2A1-AD43-AB2F-13E18D5BD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686579" cy="492029"/>
          </a:xfrm>
        </p:spPr>
        <p:txBody>
          <a:bodyPr/>
          <a:lstStyle/>
          <a:p>
            <a:r>
              <a:rPr lang="en-US" dirty="0" err="1"/>
              <a:t>sizeof</a:t>
            </a:r>
            <a:r>
              <a:rPr lang="en-US" dirty="0"/>
              <a:t>(): Variable Size (number of bytes) </a:t>
            </a:r>
            <a:r>
              <a:rPr lang="en-US" i="1" u="sng" dirty="0"/>
              <a:t>Operator</a:t>
            </a: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8C45A-850C-7A48-9676-87A0788A091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79993" y="1776294"/>
            <a:ext cx="10464476" cy="453353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FF0000"/>
                </a:solidFill>
              </a:rPr>
              <a:t>sizeof</a:t>
            </a:r>
            <a:r>
              <a:rPr lang="en-US" sz="2400" b="1" dirty="0">
                <a:solidFill>
                  <a:srgbClr val="FF0000"/>
                </a:solidFill>
              </a:rPr>
              <a:t>() </a:t>
            </a:r>
            <a:r>
              <a:rPr lang="en-US" sz="2400" b="1" u="sng" dirty="0">
                <a:solidFill>
                  <a:schemeClr val="accent1"/>
                </a:solidFill>
              </a:rPr>
              <a:t>operator</a:t>
            </a:r>
            <a:r>
              <a:rPr lang="en-US" sz="2400" b="1" dirty="0">
                <a:solidFill>
                  <a:srgbClr val="0070C0"/>
                </a:solidFill>
              </a:rPr>
              <a:t> returns a value of type </a:t>
            </a:r>
            <a:r>
              <a:rPr lang="en-US" sz="2400" b="1" dirty="0" err="1">
                <a:solidFill>
                  <a:srgbClr val="FF0000"/>
                </a:solidFill>
              </a:rPr>
              <a:t>size_t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		the number of bytes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used to store a variable or variable type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marL="354012" lvl="1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size =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</a:t>
            </a:r>
            <a:r>
              <a:rPr lang="en-US" sz="24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354012" lvl="1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or </a:t>
            </a:r>
          </a:p>
          <a:p>
            <a:pPr marL="354012" lvl="1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size =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</a:t>
            </a:r>
            <a:r>
              <a:rPr lang="en-US" sz="24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// preferred! 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 argument to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is often an </a:t>
            </a:r>
            <a:r>
              <a:rPr lang="en-US" sz="2400" dirty="0">
                <a:solidFill>
                  <a:srgbClr val="0070C0"/>
                </a:solidFill>
              </a:rPr>
              <a:t>expression</a:t>
            </a:r>
            <a:r>
              <a:rPr lang="en-US" sz="2400" dirty="0"/>
              <a:t>:        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* 10);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reads as: </a:t>
            </a:r>
          </a:p>
          <a:p>
            <a:pPr lvl="2"/>
            <a:r>
              <a:rPr lang="en-US" sz="2400" dirty="0">
                <a:solidFill>
                  <a:srgbClr val="2C895B"/>
                </a:solidFill>
                <a:cs typeface="Courier New" panose="02070309020205020404" pitchFamily="49" charset="0"/>
              </a:rPr>
              <a:t>number of bytes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required to store </a:t>
            </a:r>
            <a:r>
              <a:rPr lang="en-US" sz="2400" b="1" dirty="0">
                <a:solidFill>
                  <a:srgbClr val="0070C0"/>
                </a:solidFill>
                <a:cs typeface="Courier New" panose="02070309020205020404" pitchFamily="49" charset="0"/>
              </a:rPr>
              <a:t>10 integers (an array of [10])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96D5C59-210C-BC47-9CE6-72560C39F91F}"/>
              </a:ext>
            </a:extLst>
          </p:cNvPr>
          <p:cNvSpPr/>
          <p:nvPr/>
        </p:nvSpPr>
        <p:spPr bwMode="auto">
          <a:xfrm>
            <a:off x="779993" y="766607"/>
            <a:ext cx="10382741" cy="855107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stddef.h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type may vary by system but is always </a:t>
            </a:r>
            <a:r>
              <a:rPr lang="en-US" sz="2400" u="sng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69AFCF-5564-9544-B37E-15088F816EA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2599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6190-A279-7547-8EAC-171EBA84C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38" y="55806"/>
            <a:ext cx="10515600" cy="474090"/>
          </a:xfrm>
        </p:spPr>
        <p:txBody>
          <a:bodyPr/>
          <a:lstStyle/>
          <a:p>
            <a:r>
              <a:rPr lang="en-US" dirty="0"/>
              <a:t>Memory Addresses &amp; Memory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05E95-0896-6A48-B0A0-6F52905A369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1747" y="1790395"/>
            <a:ext cx="7570753" cy="406386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olidFill>
                  <a:srgbClr val="FF0000"/>
                </a:solidFill>
              </a:rPr>
              <a:t>Variable names </a:t>
            </a:r>
            <a:r>
              <a:rPr lang="en-US" sz="1800" dirty="0"/>
              <a:t>in a C statement evaluation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x = 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+ 1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	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Lvalue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Rvalue</a:t>
            </a:r>
            <a:endParaRPr lang="en-US" sz="1800" b="1" dirty="0"/>
          </a:p>
          <a:p>
            <a:r>
              <a:rPr lang="en-US" sz="1800" b="1" dirty="0" err="1">
                <a:solidFill>
                  <a:srgbClr val="0070C0"/>
                </a:solidFill>
              </a:rPr>
              <a:t>Lvalue</a:t>
            </a:r>
            <a:r>
              <a:rPr lang="en-US" sz="1800" b="1" dirty="0">
                <a:solidFill>
                  <a:srgbClr val="0070C0"/>
                </a:solidFill>
              </a:rPr>
              <a:t>: </a:t>
            </a:r>
            <a:r>
              <a:rPr lang="en-US" sz="1800" dirty="0"/>
              <a:t>when on the </a:t>
            </a:r>
            <a:r>
              <a:rPr lang="en-US" sz="1800" dirty="0">
                <a:solidFill>
                  <a:srgbClr val="0070C0"/>
                </a:solidFill>
              </a:rPr>
              <a:t>left side (</a:t>
            </a:r>
            <a:r>
              <a:rPr lang="en-US" sz="1800" dirty="0" err="1">
                <a:solidFill>
                  <a:srgbClr val="0070C0"/>
                </a:solidFill>
              </a:rPr>
              <a:t>Lside</a:t>
            </a:r>
            <a:r>
              <a:rPr lang="en-US" sz="1800" dirty="0">
                <a:solidFill>
                  <a:srgbClr val="0070C0"/>
                </a:solidFill>
              </a:rPr>
              <a:t> or Left value) </a:t>
            </a:r>
            <a:r>
              <a:rPr lang="en-US" sz="1800" dirty="0"/>
              <a:t>of the </a:t>
            </a:r>
            <a:r>
              <a:rPr lang="en-US" sz="1800" dirty="0">
                <a:solidFill>
                  <a:srgbClr val="0070C0"/>
                </a:solidFill>
              </a:rPr>
              <a:t>= </a:t>
            </a:r>
            <a:r>
              <a:rPr lang="en-US" sz="1800" dirty="0"/>
              <a:t>sign </a:t>
            </a:r>
          </a:p>
          <a:p>
            <a:pPr lvl="1"/>
            <a:r>
              <a:rPr lang="en-US" sz="1800" dirty="0">
                <a:solidFill>
                  <a:srgbClr val="F37440"/>
                </a:solidFill>
              </a:rPr>
              <a:t>address where it is stored in </a:t>
            </a:r>
            <a:r>
              <a:rPr lang="en-US" sz="1800" dirty="0">
                <a:solidFill>
                  <a:srgbClr val="2C895B"/>
                </a:solidFill>
              </a:rPr>
              <a:t>memory</a:t>
            </a:r>
            <a:r>
              <a:rPr lang="en-US" sz="1800" dirty="0">
                <a:solidFill>
                  <a:srgbClr val="F37440"/>
                </a:solidFill>
              </a:rPr>
              <a:t> – </a:t>
            </a:r>
            <a:r>
              <a:rPr lang="en-US" sz="1800" dirty="0">
                <a:solidFill>
                  <a:srgbClr val="FF0000"/>
                </a:solidFill>
              </a:rPr>
              <a:t>a constant</a:t>
            </a:r>
          </a:p>
          <a:p>
            <a:pPr lvl="1"/>
            <a:r>
              <a:rPr lang="en-US" sz="1800" b="1" dirty="0">
                <a:solidFill>
                  <a:srgbClr val="FF0000"/>
                </a:solidFill>
              </a:rPr>
              <a:t>Address assigned to a variable cannot be changed at runtime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Does not require a memory read</a:t>
            </a:r>
          </a:p>
          <a:p>
            <a:pPr lvl="1"/>
            <a:r>
              <a:rPr lang="en-US" sz="1800" b="1" dirty="0" err="1">
                <a:solidFill>
                  <a:srgbClr val="FF0000"/>
                </a:solidFill>
              </a:rPr>
              <a:t>Lside</a:t>
            </a:r>
            <a:r>
              <a:rPr lang="en-US" sz="1800" b="1" dirty="0">
                <a:solidFill>
                  <a:srgbClr val="FF0000"/>
                </a:solidFill>
              </a:rPr>
              <a:t> Must evaluate to an address</a:t>
            </a:r>
          </a:p>
          <a:p>
            <a:r>
              <a:rPr lang="en-US" sz="1800" b="1" dirty="0" err="1">
                <a:solidFill>
                  <a:schemeClr val="accent5"/>
                </a:solidFill>
              </a:rPr>
              <a:t>Rvalue</a:t>
            </a:r>
            <a:r>
              <a:rPr lang="en-US" sz="1800" b="1" dirty="0">
                <a:solidFill>
                  <a:schemeClr val="accent5"/>
                </a:solidFill>
              </a:rPr>
              <a:t>: </a:t>
            </a:r>
            <a:r>
              <a:rPr lang="en-US" sz="1800" dirty="0">
                <a:solidFill>
                  <a:schemeClr val="accent6"/>
                </a:solidFill>
              </a:rPr>
              <a:t>when</a:t>
            </a:r>
            <a:r>
              <a:rPr lang="en-US" sz="1800" b="1" dirty="0">
                <a:solidFill>
                  <a:schemeClr val="accent5"/>
                </a:solidFill>
              </a:rPr>
              <a:t> </a:t>
            </a:r>
            <a:r>
              <a:rPr lang="en-US" sz="1800" dirty="0"/>
              <a:t>on the </a:t>
            </a:r>
            <a:r>
              <a:rPr lang="en-US" sz="1800" dirty="0">
                <a:solidFill>
                  <a:schemeClr val="accent5"/>
                </a:solidFill>
              </a:rPr>
              <a:t>right side (</a:t>
            </a:r>
            <a:r>
              <a:rPr lang="en-US" sz="1800" dirty="0" err="1">
                <a:solidFill>
                  <a:schemeClr val="accent5"/>
                </a:solidFill>
              </a:rPr>
              <a:t>Rside</a:t>
            </a:r>
            <a:r>
              <a:rPr lang="en-US" sz="1800" dirty="0">
                <a:solidFill>
                  <a:schemeClr val="accent5"/>
                </a:solidFill>
              </a:rPr>
              <a:t> or Right value) </a:t>
            </a:r>
            <a:r>
              <a:rPr lang="en-US" sz="1800" dirty="0"/>
              <a:t>of an </a:t>
            </a:r>
            <a:r>
              <a:rPr lang="en-US" sz="1800" dirty="0">
                <a:solidFill>
                  <a:schemeClr val="accent5"/>
                </a:solidFill>
              </a:rPr>
              <a:t>=</a:t>
            </a:r>
            <a:r>
              <a:rPr lang="en-US" sz="1800" dirty="0"/>
              <a:t> sign</a:t>
            </a:r>
          </a:p>
          <a:p>
            <a:pPr lvl="1"/>
            <a:r>
              <a:rPr lang="en-US" sz="1800" b="1" dirty="0">
                <a:solidFill>
                  <a:srgbClr val="F37440"/>
                </a:solidFill>
              </a:rPr>
              <a:t>contents or value stored </a:t>
            </a:r>
            <a:r>
              <a:rPr lang="en-US" sz="1800" dirty="0">
                <a:solidFill>
                  <a:srgbClr val="F37440"/>
                </a:solidFill>
              </a:rPr>
              <a:t>in the </a:t>
            </a:r>
            <a:r>
              <a:rPr lang="en-US" sz="1800" dirty="0">
                <a:solidFill>
                  <a:srgbClr val="2C895B"/>
                </a:solidFill>
              </a:rPr>
              <a:t>variable</a:t>
            </a:r>
            <a:r>
              <a:rPr lang="en-US" sz="1800" dirty="0">
                <a:solidFill>
                  <a:srgbClr val="F37440"/>
                </a:solidFill>
              </a:rPr>
              <a:t> </a:t>
            </a:r>
            <a:r>
              <a:rPr lang="en-US" sz="1800" dirty="0"/>
              <a:t>(at its memory address) </a:t>
            </a:r>
            <a:endParaRPr lang="en-US" sz="1800" dirty="0">
              <a:solidFill>
                <a:srgbClr val="FF0000"/>
              </a:solidFill>
            </a:endParaRP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requires a memory read to obtain contents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465A5D-DCF0-D24A-A47E-D88280A929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A1AAFD5-45B6-0314-D20A-3F64ECCB2492}"/>
              </a:ext>
            </a:extLst>
          </p:cNvPr>
          <p:cNvGrpSpPr/>
          <p:nvPr/>
        </p:nvGrpSpPr>
        <p:grpSpPr>
          <a:xfrm>
            <a:off x="8720793" y="834155"/>
            <a:ext cx="2582734" cy="5530105"/>
            <a:chOff x="10375708" y="710592"/>
            <a:chExt cx="2582734" cy="5530105"/>
          </a:xfrm>
        </p:grpSpPr>
        <p:sp>
          <p:nvSpPr>
            <p:cNvPr id="49" name="Rectangle 2">
              <a:extLst>
                <a:ext uri="{FF2B5EF4-FFF2-40B4-BE49-F238E27FC236}">
                  <a16:creationId xmlns:a16="http://schemas.microsoft.com/office/drawing/2014/main" id="{C5EA9A3D-B7E8-92EE-6941-84E20445648B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0568416" y="1306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0" name="Rectangle 3">
              <a:extLst>
                <a:ext uri="{FF2B5EF4-FFF2-40B4-BE49-F238E27FC236}">
                  <a16:creationId xmlns:a16="http://schemas.microsoft.com/office/drawing/2014/main" id="{F5385374-A6FB-CE1C-7602-A9BBFFC7E2A1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0568416" y="1611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1" name="Rectangle 4">
              <a:extLst>
                <a:ext uri="{FF2B5EF4-FFF2-40B4-BE49-F238E27FC236}">
                  <a16:creationId xmlns:a16="http://schemas.microsoft.com/office/drawing/2014/main" id="{EED59C71-08C1-348D-CEF4-654212F3B2C3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0568416" y="19159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2" name="Rectangle 5">
              <a:extLst>
                <a:ext uri="{FF2B5EF4-FFF2-40B4-BE49-F238E27FC236}">
                  <a16:creationId xmlns:a16="http://schemas.microsoft.com/office/drawing/2014/main" id="{28984B5E-EE55-2939-8E02-7D38C757C5CF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0568416" y="2220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3" name="Rectangle 6">
              <a:extLst>
                <a:ext uri="{FF2B5EF4-FFF2-40B4-BE49-F238E27FC236}">
                  <a16:creationId xmlns:a16="http://schemas.microsoft.com/office/drawing/2014/main" id="{9F140273-B6C3-BCB7-2633-1C5357CCFE3D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0568416" y="25255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4" name="Rectangle 7">
              <a:extLst>
                <a:ext uri="{FF2B5EF4-FFF2-40B4-BE49-F238E27FC236}">
                  <a16:creationId xmlns:a16="http://schemas.microsoft.com/office/drawing/2014/main" id="{907A87A0-2FD7-6045-3EE6-3B36DBA45CD2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0568416" y="28303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5" name="Rectangle 8">
              <a:extLst>
                <a:ext uri="{FF2B5EF4-FFF2-40B4-BE49-F238E27FC236}">
                  <a16:creationId xmlns:a16="http://schemas.microsoft.com/office/drawing/2014/main" id="{95DFCCF1-B81E-A4E5-2C93-E6ABDAD87BE2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0568416" y="31351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6" name="Rectangle 9">
              <a:extLst>
                <a:ext uri="{FF2B5EF4-FFF2-40B4-BE49-F238E27FC236}">
                  <a16:creationId xmlns:a16="http://schemas.microsoft.com/office/drawing/2014/main" id="{861A0589-9C82-C2AF-DF11-5C64CEC2F3A6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0568416" y="34399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77</a:t>
              </a:r>
            </a:p>
          </p:txBody>
        </p:sp>
        <p:sp>
          <p:nvSpPr>
            <p:cNvPr id="57" name="Rectangle 10">
              <a:extLst>
                <a:ext uri="{FF2B5EF4-FFF2-40B4-BE49-F238E27FC236}">
                  <a16:creationId xmlns:a16="http://schemas.microsoft.com/office/drawing/2014/main" id="{642FC3CF-AD76-473C-92A9-D9BC86E56972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0568416" y="3744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8" name="Rectangle 11">
              <a:extLst>
                <a:ext uri="{FF2B5EF4-FFF2-40B4-BE49-F238E27FC236}">
                  <a16:creationId xmlns:a16="http://schemas.microsoft.com/office/drawing/2014/main" id="{13569C51-B329-F1FB-9961-CC71646B7383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0568416" y="40495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9" name="Rectangle 12">
              <a:extLst>
                <a:ext uri="{FF2B5EF4-FFF2-40B4-BE49-F238E27FC236}">
                  <a16:creationId xmlns:a16="http://schemas.microsoft.com/office/drawing/2014/main" id="{6FD01793-43CE-5EC0-974B-EED1C89E088A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0568416" y="4354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60" name="Rectangle 13">
              <a:extLst>
                <a:ext uri="{FF2B5EF4-FFF2-40B4-BE49-F238E27FC236}">
                  <a16:creationId xmlns:a16="http://schemas.microsoft.com/office/drawing/2014/main" id="{70E37A99-66A2-0461-3D56-674A609BB3E3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0568416" y="4659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61" name="Text Box 37">
              <a:extLst>
                <a:ext uri="{FF2B5EF4-FFF2-40B4-BE49-F238E27FC236}">
                  <a16:creationId xmlns:a16="http://schemas.microsoft.com/office/drawing/2014/main" id="{9EB4078E-5A46-642F-44F3-F022048E7BC9}"/>
                </a:ext>
              </a:extLst>
            </p:cNvPr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0375708" y="948381"/>
              <a:ext cx="995016" cy="40011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(1 Byte)</a:t>
              </a:r>
            </a:p>
          </p:txBody>
        </p:sp>
        <p:sp>
          <p:nvSpPr>
            <p:cNvPr id="62" name="Rectangle 39">
              <a:extLst>
                <a:ext uri="{FF2B5EF4-FFF2-40B4-BE49-F238E27FC236}">
                  <a16:creationId xmlns:a16="http://schemas.microsoft.com/office/drawing/2014/main" id="{38E8715E-A2D6-00F5-B088-1D45CC2B58FA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10568416" y="49639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63" name="Rectangle 41">
              <a:extLst>
                <a:ext uri="{FF2B5EF4-FFF2-40B4-BE49-F238E27FC236}">
                  <a16:creationId xmlns:a16="http://schemas.microsoft.com/office/drawing/2014/main" id="{D6F71EB2-2CA3-F625-A7FA-6FE491F30137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10568416" y="52687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64" name="Rectangle 43">
              <a:extLst>
                <a:ext uri="{FF2B5EF4-FFF2-40B4-BE49-F238E27FC236}">
                  <a16:creationId xmlns:a16="http://schemas.microsoft.com/office/drawing/2014/main" id="{857D65D3-FD97-5291-3304-655244FB4761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10568416" y="55735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01</a:t>
              </a:r>
            </a:p>
          </p:txBody>
        </p:sp>
        <p:sp>
          <p:nvSpPr>
            <p:cNvPr id="65" name="Rectangle 45">
              <a:extLst>
                <a:ext uri="{FF2B5EF4-FFF2-40B4-BE49-F238E27FC236}">
                  <a16:creationId xmlns:a16="http://schemas.microsoft.com/office/drawing/2014/main" id="{0804E7AE-573F-A855-0E68-56F3DA64A053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10568416" y="58783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08</a:t>
              </a:r>
            </a:p>
          </p:txBody>
        </p:sp>
        <p:sp>
          <p:nvSpPr>
            <p:cNvPr id="66" name="Rectangle 14">
              <a:extLst>
                <a:ext uri="{FF2B5EF4-FFF2-40B4-BE49-F238E27FC236}">
                  <a16:creationId xmlns:a16="http://schemas.microsoft.com/office/drawing/2014/main" id="{AF19A7BE-B714-2DD6-5789-898902911BC3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11223864" y="5871365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0x90001000</a:t>
              </a:r>
            </a:p>
          </p:txBody>
        </p:sp>
        <p:sp>
          <p:nvSpPr>
            <p:cNvPr id="67" name="Rectangle 15">
              <a:extLst>
                <a:ext uri="{FF2B5EF4-FFF2-40B4-BE49-F238E27FC236}">
                  <a16:creationId xmlns:a16="http://schemas.microsoft.com/office/drawing/2014/main" id="{2EA09C50-3419-80EB-A8DF-C13B7BD38B50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11223864" y="5521631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0x90001001</a:t>
              </a:r>
            </a:p>
          </p:txBody>
        </p:sp>
        <p:sp>
          <p:nvSpPr>
            <p:cNvPr id="68" name="Rectangle 16">
              <a:extLst>
                <a:ext uri="{FF2B5EF4-FFF2-40B4-BE49-F238E27FC236}">
                  <a16:creationId xmlns:a16="http://schemas.microsoft.com/office/drawing/2014/main" id="{6A8E75A3-67E3-BA8F-B442-F6D0435109BD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11223864" y="5233442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0x90001002</a:t>
              </a:r>
            </a:p>
          </p:txBody>
        </p:sp>
        <p:sp>
          <p:nvSpPr>
            <p:cNvPr id="69" name="Rectangle 17">
              <a:extLst>
                <a:ext uri="{FF2B5EF4-FFF2-40B4-BE49-F238E27FC236}">
                  <a16:creationId xmlns:a16="http://schemas.microsoft.com/office/drawing/2014/main" id="{EAE6D9C4-1B28-7240-9519-D50118D87F80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11223864" y="4925444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0x90001003</a:t>
              </a:r>
            </a:p>
          </p:txBody>
        </p:sp>
        <p:sp>
          <p:nvSpPr>
            <p:cNvPr id="70" name="Rectangle 18">
              <a:extLst>
                <a:ext uri="{FF2B5EF4-FFF2-40B4-BE49-F238E27FC236}">
                  <a16:creationId xmlns:a16="http://schemas.microsoft.com/office/drawing/2014/main" id="{145735BB-72E2-80A6-7DC8-7300DB040F93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11223864" y="4627682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0x90001004</a:t>
              </a:r>
            </a:p>
          </p:txBody>
        </p:sp>
        <p:sp>
          <p:nvSpPr>
            <p:cNvPr id="71" name="Rectangle 19">
              <a:extLst>
                <a:ext uri="{FF2B5EF4-FFF2-40B4-BE49-F238E27FC236}">
                  <a16:creationId xmlns:a16="http://schemas.microsoft.com/office/drawing/2014/main" id="{CB7B7A89-15FE-3C27-75EF-A2B082BAE413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11223864" y="4317847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0x90001005</a:t>
              </a:r>
            </a:p>
          </p:txBody>
        </p:sp>
        <p:sp>
          <p:nvSpPr>
            <p:cNvPr id="72" name="Rectangle 20">
              <a:extLst>
                <a:ext uri="{FF2B5EF4-FFF2-40B4-BE49-F238E27FC236}">
                  <a16:creationId xmlns:a16="http://schemas.microsoft.com/office/drawing/2014/main" id="{BAC31785-48EE-CBDE-9616-6CF274BD4F79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11223864" y="4024677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0x90001006</a:t>
              </a:r>
            </a:p>
          </p:txBody>
        </p:sp>
        <p:sp>
          <p:nvSpPr>
            <p:cNvPr id="73" name="Rectangle 21">
              <a:extLst>
                <a:ext uri="{FF2B5EF4-FFF2-40B4-BE49-F238E27FC236}">
                  <a16:creationId xmlns:a16="http://schemas.microsoft.com/office/drawing/2014/main" id="{2F671586-1355-E2D7-93F9-D5D274D13125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11223864" y="3713677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0x90001007</a:t>
              </a:r>
            </a:p>
          </p:txBody>
        </p:sp>
        <p:sp>
          <p:nvSpPr>
            <p:cNvPr id="74" name="Rectangle 22">
              <a:extLst>
                <a:ext uri="{FF2B5EF4-FFF2-40B4-BE49-F238E27FC236}">
                  <a16:creationId xmlns:a16="http://schemas.microsoft.com/office/drawing/2014/main" id="{C1224170-59FD-02CC-9FFA-72737476D56D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11223864" y="3418794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</a:t>
              </a:r>
              <a:r>
                <a:rPr lang="en-US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90001008</a:t>
              </a:r>
            </a:p>
          </p:txBody>
        </p:sp>
        <p:sp>
          <p:nvSpPr>
            <p:cNvPr id="75" name="Rectangle 23">
              <a:extLst>
                <a:ext uri="{FF2B5EF4-FFF2-40B4-BE49-F238E27FC236}">
                  <a16:creationId xmlns:a16="http://schemas.microsoft.com/office/drawing/2014/main" id="{BC5E50CB-1437-036F-934E-3799FE0F397C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11223864" y="3141084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0x90001009</a:t>
              </a:r>
            </a:p>
          </p:txBody>
        </p:sp>
        <p:sp>
          <p:nvSpPr>
            <p:cNvPr id="76" name="Rectangle 24">
              <a:extLst>
                <a:ext uri="{FF2B5EF4-FFF2-40B4-BE49-F238E27FC236}">
                  <a16:creationId xmlns:a16="http://schemas.microsoft.com/office/drawing/2014/main" id="{64DA4042-4424-3803-CA15-1749288A2A2C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11223864" y="2831209"/>
              <a:ext cx="135325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0x9000100A</a:t>
              </a:r>
            </a:p>
          </p:txBody>
        </p:sp>
        <p:sp>
          <p:nvSpPr>
            <p:cNvPr id="77" name="Rectangle 25">
              <a:extLst>
                <a:ext uri="{FF2B5EF4-FFF2-40B4-BE49-F238E27FC236}">
                  <a16:creationId xmlns:a16="http://schemas.microsoft.com/office/drawing/2014/main" id="{709F08EB-59DD-6232-ED7B-55D1350D8643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11223864" y="2521334"/>
              <a:ext cx="1345240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0x9000100B</a:t>
              </a:r>
            </a:p>
          </p:txBody>
        </p:sp>
        <p:sp>
          <p:nvSpPr>
            <p:cNvPr id="78" name="Rectangle 40">
              <a:extLst>
                <a:ext uri="{FF2B5EF4-FFF2-40B4-BE49-F238E27FC236}">
                  <a16:creationId xmlns:a16="http://schemas.microsoft.com/office/drawing/2014/main" id="{D6972570-32CB-E2B2-D211-A26C4BCE2893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11223864" y="2211459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0x9000100C</a:t>
              </a:r>
            </a:p>
          </p:txBody>
        </p:sp>
        <p:sp>
          <p:nvSpPr>
            <p:cNvPr id="79" name="Rectangle 42">
              <a:extLst>
                <a:ext uri="{FF2B5EF4-FFF2-40B4-BE49-F238E27FC236}">
                  <a16:creationId xmlns:a16="http://schemas.microsoft.com/office/drawing/2014/main" id="{FECA8FDB-3B67-6669-C754-E023B2AB6D05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11223864" y="1931614"/>
              <a:ext cx="1362874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0x9000100D</a:t>
              </a:r>
            </a:p>
          </p:txBody>
        </p:sp>
        <p:sp>
          <p:nvSpPr>
            <p:cNvPr id="80" name="Rectangle 44">
              <a:extLst>
                <a:ext uri="{FF2B5EF4-FFF2-40B4-BE49-F238E27FC236}">
                  <a16:creationId xmlns:a16="http://schemas.microsoft.com/office/drawing/2014/main" id="{9A5F8EC5-3379-32F7-B0E7-43718A6DF0D6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11223864" y="1605636"/>
              <a:ext cx="133241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0x9000100E</a:t>
              </a:r>
            </a:p>
          </p:txBody>
        </p:sp>
        <p:sp>
          <p:nvSpPr>
            <p:cNvPr id="81" name="Rectangle 46">
              <a:extLst>
                <a:ext uri="{FF2B5EF4-FFF2-40B4-BE49-F238E27FC236}">
                  <a16:creationId xmlns:a16="http://schemas.microsoft.com/office/drawing/2014/main" id="{1B0D84E1-41C8-A746-155A-E5CC42CDDCAF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11223864" y="1297500"/>
              <a:ext cx="1326004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0x9000100F</a:t>
              </a:r>
            </a:p>
          </p:txBody>
        </p:sp>
        <p:sp>
          <p:nvSpPr>
            <p:cNvPr id="82" name="Text Box 36">
              <a:extLst>
                <a:ext uri="{FF2B5EF4-FFF2-40B4-BE49-F238E27FC236}">
                  <a16:creationId xmlns:a16="http://schemas.microsoft.com/office/drawing/2014/main" id="{8F9C89A0-7122-7F8F-F595-13225AEA9AA5}"/>
                </a:ext>
              </a:extLst>
            </p:cNvPr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11223864" y="710592"/>
              <a:ext cx="1734578" cy="7078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32-bit address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(hex)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946D1DB3-0E77-7358-4A9E-AC6AD61B8A60}"/>
              </a:ext>
            </a:extLst>
          </p:cNvPr>
          <p:cNvSpPr txBox="1"/>
          <p:nvPr/>
        </p:nvSpPr>
        <p:spPr>
          <a:xfrm>
            <a:off x="7727213" y="3014229"/>
            <a:ext cx="118628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x's</a:t>
            </a: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contents (</a:t>
            </a:r>
            <a:r>
              <a:rPr lang="en-US" dirty="0" err="1">
                <a:solidFill>
                  <a:schemeClr val="accent6"/>
                </a:solidFill>
              </a:rPr>
              <a:t>Rvalue</a:t>
            </a:r>
            <a:r>
              <a:rPr lang="en-US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id="{92D12AFB-C1D7-63B7-D70A-DBA672062ADC}"/>
              </a:ext>
            </a:extLst>
          </p:cNvPr>
          <p:cNvSpPr/>
          <p:nvPr/>
        </p:nvSpPr>
        <p:spPr>
          <a:xfrm>
            <a:off x="8720793" y="3654620"/>
            <a:ext cx="159657" cy="1872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C15853B-8028-2BA6-6464-C0B5DA60A77A}"/>
              </a:ext>
            </a:extLst>
          </p:cNvPr>
          <p:cNvSpPr txBox="1"/>
          <p:nvPr/>
        </p:nvSpPr>
        <p:spPr>
          <a:xfrm>
            <a:off x="10984399" y="2967335"/>
            <a:ext cx="1186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x's</a:t>
            </a: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address (</a:t>
            </a:r>
            <a:r>
              <a:rPr lang="en-US" dirty="0" err="1">
                <a:solidFill>
                  <a:schemeClr val="accent6"/>
                </a:solidFill>
              </a:rPr>
              <a:t>Lvalue</a:t>
            </a:r>
            <a:r>
              <a:rPr lang="en-US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86" name="Right Arrow 85">
            <a:extLst>
              <a:ext uri="{FF2B5EF4-FFF2-40B4-BE49-F238E27FC236}">
                <a16:creationId xmlns:a16="http://schemas.microsoft.com/office/drawing/2014/main" id="{CA2FAA5F-9736-B64D-0955-494FEEF76CCC}"/>
              </a:ext>
            </a:extLst>
          </p:cNvPr>
          <p:cNvSpPr/>
          <p:nvPr/>
        </p:nvSpPr>
        <p:spPr>
          <a:xfrm rot="10800000">
            <a:off x="10890029" y="3632000"/>
            <a:ext cx="159657" cy="1872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9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6190-A279-7547-8EAC-171EBA84C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38" y="62579"/>
            <a:ext cx="10515600" cy="474090"/>
          </a:xfrm>
        </p:spPr>
        <p:txBody>
          <a:bodyPr/>
          <a:lstStyle/>
          <a:p>
            <a:r>
              <a:rPr lang="en-US" dirty="0"/>
              <a:t>Memory Addresses &amp; Memory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05E95-0896-6A48-B0A0-6F52905A369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3630" y="819573"/>
            <a:ext cx="11574148" cy="598262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05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y = 42;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x = 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		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Lvalue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Rvalue</a:t>
            </a:r>
            <a:endParaRPr lang="en-US" sz="24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b="1" dirty="0">
                <a:solidFill>
                  <a:srgbClr val="0070C0"/>
                </a:solidFill>
              </a:rPr>
              <a:t>x</a:t>
            </a:r>
            <a:r>
              <a:rPr lang="en-US" sz="2400" dirty="0"/>
              <a:t> on </a:t>
            </a:r>
            <a:r>
              <a:rPr lang="en-US" sz="2400" dirty="0">
                <a:solidFill>
                  <a:srgbClr val="0070C0"/>
                </a:solidFill>
              </a:rPr>
              <a:t>left side (</a:t>
            </a:r>
            <a:r>
              <a:rPr lang="en-US" sz="2400" b="1" dirty="0" err="1">
                <a:solidFill>
                  <a:srgbClr val="0070C0"/>
                </a:solidFill>
              </a:rPr>
              <a:t>Lside</a:t>
            </a:r>
            <a:r>
              <a:rPr lang="en-US" sz="2400" dirty="0">
                <a:solidFill>
                  <a:srgbClr val="0070C0"/>
                </a:solidFill>
              </a:rPr>
              <a:t>) </a:t>
            </a:r>
            <a:r>
              <a:rPr lang="en-US" sz="2400" dirty="0"/>
              <a:t>of the </a:t>
            </a:r>
            <a:r>
              <a:rPr lang="en-US" sz="2400" dirty="0">
                <a:solidFill>
                  <a:srgbClr val="7030A0"/>
                </a:solidFill>
              </a:rPr>
              <a:t>assignment operator = evaluates to:</a:t>
            </a:r>
          </a:p>
          <a:p>
            <a:pPr lvl="1"/>
            <a:r>
              <a:rPr lang="en-US" sz="2400" b="1" dirty="0">
                <a:solidFill>
                  <a:srgbClr val="0070C0"/>
                </a:solidFill>
              </a:rPr>
              <a:t>Address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of the </a:t>
            </a:r>
            <a:r>
              <a:rPr lang="en-US" sz="2400" dirty="0">
                <a:solidFill>
                  <a:srgbClr val="0070C0"/>
                </a:solidFill>
              </a:rPr>
              <a:t>memory </a:t>
            </a:r>
            <a:r>
              <a:rPr lang="en-US" sz="2400" dirty="0"/>
              <a:t>assigned to the 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0070C0"/>
                </a:solidFill>
              </a:rPr>
              <a:t>x </a:t>
            </a:r>
            <a:r>
              <a:rPr lang="en-US" sz="2400" dirty="0"/>
              <a:t>– this is x's </a:t>
            </a:r>
            <a:r>
              <a:rPr lang="en-US" sz="2400" b="1" dirty="0" err="1">
                <a:solidFill>
                  <a:srgbClr val="0070C0"/>
                </a:solidFill>
              </a:rPr>
              <a:t>Lvalue</a:t>
            </a:r>
            <a:endParaRPr lang="en-US" sz="2400" b="1" dirty="0">
              <a:solidFill>
                <a:srgbClr val="0070C0"/>
              </a:solidFill>
            </a:endParaRPr>
          </a:p>
          <a:p>
            <a:r>
              <a:rPr lang="en-US" sz="2400" b="1" dirty="0">
                <a:solidFill>
                  <a:schemeClr val="accent5"/>
                </a:solidFill>
              </a:rPr>
              <a:t>y</a:t>
            </a:r>
            <a:r>
              <a:rPr lang="en-US" sz="2400" dirty="0"/>
              <a:t> on </a:t>
            </a:r>
            <a:r>
              <a:rPr lang="en-US" sz="2400" dirty="0">
                <a:solidFill>
                  <a:schemeClr val="accent5"/>
                </a:solidFill>
              </a:rPr>
              <a:t>right side (</a:t>
            </a:r>
            <a:r>
              <a:rPr lang="en-US" sz="2400" b="1" dirty="0" err="1">
                <a:solidFill>
                  <a:schemeClr val="accent5"/>
                </a:solidFill>
              </a:rPr>
              <a:t>Rside</a:t>
            </a:r>
            <a:r>
              <a:rPr lang="en-US" sz="2400" dirty="0">
                <a:solidFill>
                  <a:schemeClr val="accent5"/>
                </a:solidFill>
              </a:rPr>
              <a:t>) </a:t>
            </a:r>
            <a:r>
              <a:rPr lang="en-US" sz="2400" dirty="0"/>
              <a:t>of the </a:t>
            </a:r>
            <a:r>
              <a:rPr lang="en-US" sz="2400" dirty="0">
                <a:solidFill>
                  <a:srgbClr val="7030A0"/>
                </a:solidFill>
              </a:rPr>
              <a:t>assignment operator =</a:t>
            </a:r>
            <a:r>
              <a:rPr lang="en-US" sz="2400" dirty="0"/>
              <a:t> evaluates to:</a:t>
            </a:r>
          </a:p>
          <a:p>
            <a:pPr lvl="1"/>
            <a:r>
              <a:rPr lang="en-US" sz="2400" b="1" dirty="0">
                <a:solidFill>
                  <a:schemeClr val="accent5"/>
                </a:solidFill>
              </a:rPr>
              <a:t>Contents</a:t>
            </a:r>
            <a:r>
              <a:rPr lang="en-US" sz="2400" dirty="0"/>
              <a:t> of the </a:t>
            </a:r>
            <a:r>
              <a:rPr lang="en-US" sz="2400" dirty="0">
                <a:solidFill>
                  <a:schemeClr val="accent5"/>
                </a:solidFill>
              </a:rPr>
              <a:t>memory</a:t>
            </a:r>
            <a:r>
              <a:rPr lang="en-US" sz="2400" dirty="0"/>
              <a:t> assigned to the </a:t>
            </a:r>
            <a:r>
              <a:rPr lang="en-US" sz="2400" dirty="0">
                <a:solidFill>
                  <a:schemeClr val="accent5"/>
                </a:solidFill>
              </a:rPr>
              <a:t>variable y</a:t>
            </a:r>
            <a:r>
              <a:rPr lang="en-US" sz="2400" dirty="0"/>
              <a:t> (type determines length – number of bytes)  - this is y’s </a:t>
            </a:r>
            <a:r>
              <a:rPr lang="en-US" sz="2400" b="1" dirty="0" err="1">
                <a:solidFill>
                  <a:schemeClr val="accent5"/>
                </a:solidFill>
              </a:rPr>
              <a:t>Rvalue</a:t>
            </a:r>
            <a:endParaRPr lang="en-US" sz="2400" b="1" dirty="0">
              <a:solidFill>
                <a:schemeClr val="accent5"/>
              </a:solidFill>
            </a:endParaRPr>
          </a:p>
          <a:p>
            <a:r>
              <a:rPr lang="en-US" sz="2400" dirty="0">
                <a:solidFill>
                  <a:schemeClr val="accent3"/>
                </a:solidFill>
              </a:rPr>
              <a:t>So, x = y; is: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3"/>
                </a:solidFill>
              </a:rPr>
              <a:t>	Read memory </a:t>
            </a:r>
            <a:r>
              <a:rPr lang="en-US" sz="2400" dirty="0"/>
              <a:t>at y (</a:t>
            </a:r>
            <a:r>
              <a:rPr lang="en-US" sz="2400" b="1" dirty="0" err="1">
                <a:solidFill>
                  <a:srgbClr val="0070C0"/>
                </a:solidFill>
              </a:rPr>
              <a:t>Rvalue</a:t>
            </a:r>
            <a:r>
              <a:rPr lang="en-US" sz="2400" dirty="0"/>
              <a:t>);  </a:t>
            </a:r>
            <a:r>
              <a:rPr lang="en-US" sz="2400" dirty="0">
                <a:solidFill>
                  <a:srgbClr val="F37440"/>
                </a:solidFill>
              </a:rPr>
              <a:t>write it to memory </a:t>
            </a:r>
            <a:r>
              <a:rPr lang="en-US" sz="2400" dirty="0"/>
              <a:t>at </a:t>
            </a:r>
            <a:r>
              <a:rPr lang="en-US" sz="2400" dirty="0">
                <a:solidFill>
                  <a:srgbClr val="7030A0"/>
                </a:solidFill>
              </a:rPr>
              <a:t>x's address  </a:t>
            </a:r>
            <a:r>
              <a:rPr lang="en-US" sz="2400" dirty="0"/>
              <a:t>(</a:t>
            </a:r>
            <a:r>
              <a:rPr lang="en-US" sz="2400" b="1" dirty="0" err="1">
                <a:solidFill>
                  <a:schemeClr val="accent5"/>
                </a:solidFill>
              </a:rPr>
              <a:t>Lvalue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465A5D-DCF0-D24A-A47E-D88280A929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BFFD09-E7DE-FE4C-92B7-0ECA256EB940}"/>
              </a:ext>
            </a:extLst>
          </p:cNvPr>
          <p:cNvGrpSpPr/>
          <p:nvPr/>
        </p:nvGrpSpPr>
        <p:grpSpPr>
          <a:xfrm>
            <a:off x="723692" y="2415387"/>
            <a:ext cx="3362573" cy="977930"/>
            <a:chOff x="6063876" y="2614700"/>
            <a:chExt cx="3362573" cy="977930"/>
          </a:xfrm>
        </p:grpSpPr>
        <p:sp>
          <p:nvSpPr>
            <p:cNvPr id="9" name="Arc 8">
              <a:extLst>
                <a:ext uri="{FF2B5EF4-FFF2-40B4-BE49-F238E27FC236}">
                  <a16:creationId xmlns:a16="http://schemas.microsoft.com/office/drawing/2014/main" id="{6FEE1CE2-5AD1-A141-96D2-F20AE6D9CAB5}"/>
                </a:ext>
              </a:extLst>
            </p:cNvPr>
            <p:cNvSpPr/>
            <p:nvPr/>
          </p:nvSpPr>
          <p:spPr>
            <a:xfrm flipH="1" flipV="1">
              <a:off x="6063876" y="2847807"/>
              <a:ext cx="2640088" cy="569120"/>
            </a:xfrm>
            <a:prstGeom prst="arc">
              <a:avLst>
                <a:gd name="adj1" fmla="val 8792160"/>
                <a:gd name="adj2" fmla="val 13225474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867FAC1-2552-4F42-925A-0295D741E9AD}"/>
                </a:ext>
              </a:extLst>
            </p:cNvPr>
            <p:cNvGrpSpPr/>
            <p:nvPr/>
          </p:nvGrpSpPr>
          <p:grpSpPr>
            <a:xfrm>
              <a:off x="6370888" y="2614700"/>
              <a:ext cx="3055561" cy="977930"/>
              <a:chOff x="6370888" y="2614700"/>
              <a:chExt cx="3055561" cy="97793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BFD53F-9019-BB4B-9716-A10610C0314A}"/>
                  </a:ext>
                </a:extLst>
              </p:cNvPr>
              <p:cNvSpPr txBox="1"/>
              <p:nvPr/>
            </p:nvSpPr>
            <p:spPr>
              <a:xfrm>
                <a:off x="6683794" y="2638297"/>
                <a:ext cx="995680" cy="4616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2"/>
                    </a:solidFill>
                  </a:rPr>
                  <a:t>42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F8CE34-9C91-AE48-816A-DA6A98EC7135}"/>
                  </a:ext>
                </a:extLst>
              </p:cNvPr>
              <p:cNvSpPr txBox="1"/>
              <p:nvPr/>
            </p:nvSpPr>
            <p:spPr>
              <a:xfrm>
                <a:off x="6370888" y="2614700"/>
                <a:ext cx="338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y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687BD0-D974-614C-B7C8-C9BCC84D287E}"/>
                  </a:ext>
                </a:extLst>
              </p:cNvPr>
              <p:cNvSpPr txBox="1"/>
              <p:nvPr/>
            </p:nvSpPr>
            <p:spPr>
              <a:xfrm>
                <a:off x="6683794" y="3130965"/>
                <a:ext cx="995680" cy="4616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2"/>
                    </a:solidFill>
                  </a:rPr>
                  <a:t>42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D3E121-E6A6-8845-9415-A73451152617}"/>
                  </a:ext>
                </a:extLst>
              </p:cNvPr>
              <p:cNvSpPr txBox="1"/>
              <p:nvPr/>
            </p:nvSpPr>
            <p:spPr>
              <a:xfrm>
                <a:off x="6370888" y="3107368"/>
                <a:ext cx="338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x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3518E2-3463-F74B-968D-8683E011A358}"/>
                  </a:ext>
                </a:extLst>
              </p:cNvPr>
              <p:cNvSpPr txBox="1"/>
              <p:nvPr/>
            </p:nvSpPr>
            <p:spPr>
              <a:xfrm>
                <a:off x="8754470" y="2891699"/>
                <a:ext cx="671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copy</a:t>
                </a: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425D224-590E-1783-CFB1-115FF3244F07}"/>
              </a:ext>
            </a:extLst>
          </p:cNvPr>
          <p:cNvGrpSpPr/>
          <p:nvPr/>
        </p:nvGrpSpPr>
        <p:grpSpPr>
          <a:xfrm>
            <a:off x="2174577" y="1313530"/>
            <a:ext cx="3652695" cy="552212"/>
            <a:chOff x="2174577" y="1313530"/>
            <a:chExt cx="3652695" cy="55221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CEF5A4C-79E9-5251-1A53-8A1F4EEC30CB}"/>
                </a:ext>
              </a:extLst>
            </p:cNvPr>
            <p:cNvSpPr txBox="1"/>
            <p:nvPr/>
          </p:nvSpPr>
          <p:spPr>
            <a:xfrm>
              <a:off x="2872617" y="1313530"/>
              <a:ext cx="295465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One memory read required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7B5ECE1-A9E4-8285-7B04-010162356D6B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2174577" y="1498196"/>
              <a:ext cx="698040" cy="36754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03A2C33-4630-E94F-8917-6D87419B51EF}"/>
              </a:ext>
            </a:extLst>
          </p:cNvPr>
          <p:cNvGrpSpPr/>
          <p:nvPr/>
        </p:nvGrpSpPr>
        <p:grpSpPr>
          <a:xfrm>
            <a:off x="1442720" y="845960"/>
            <a:ext cx="4291330" cy="493429"/>
            <a:chOff x="1442720" y="845960"/>
            <a:chExt cx="4291330" cy="49342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1EC4B7-59C1-1AE7-6364-1BD230E43F01}"/>
                </a:ext>
              </a:extLst>
            </p:cNvPr>
            <p:cNvSpPr txBox="1"/>
            <p:nvPr/>
          </p:nvSpPr>
          <p:spPr>
            <a:xfrm>
              <a:off x="2753747" y="845960"/>
              <a:ext cx="298030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One memory write required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5B46EA6-463C-8B32-CC88-3BEB4D0A70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2720" y="955970"/>
              <a:ext cx="1311027" cy="38341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882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27683"/>
            <a:ext cx="10515600" cy="416014"/>
          </a:xfrm>
        </p:spPr>
        <p:txBody>
          <a:bodyPr/>
          <a:lstStyle/>
          <a:p>
            <a:r>
              <a:rPr lang="en-US" dirty="0"/>
              <a:t>Introduction: Address Operator: </a:t>
            </a:r>
            <a:r>
              <a:rPr lang="en-US" dirty="0">
                <a:solidFill>
                  <a:srgbClr val="FF0000"/>
                </a:solidFill>
              </a:rPr>
              <a:t>&amp;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7909" y="1319187"/>
            <a:ext cx="11469869" cy="481068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Unary </a:t>
            </a:r>
            <a:r>
              <a:rPr lang="en-US" sz="2400" b="1" i="1" dirty="0">
                <a:solidFill>
                  <a:schemeClr val="accent1"/>
                </a:solidFill>
              </a:rPr>
              <a:t>address operator </a:t>
            </a:r>
            <a:r>
              <a:rPr lang="en-US" sz="2400" dirty="0">
                <a:solidFill>
                  <a:schemeClr val="accent1"/>
                </a:solidFill>
              </a:rPr>
              <a:t>(</a:t>
            </a:r>
            <a:r>
              <a:rPr lang="en-US" sz="2400" dirty="0">
                <a:solidFill>
                  <a:srgbClr val="FF0000"/>
                </a:solidFill>
              </a:rPr>
              <a:t>&amp;</a:t>
            </a:r>
            <a:r>
              <a:rPr lang="en-US" sz="2400" dirty="0">
                <a:solidFill>
                  <a:schemeClr val="accent1"/>
                </a:solidFill>
              </a:rPr>
              <a:t>) </a:t>
            </a:r>
            <a:r>
              <a:rPr lang="en-US" sz="2400" dirty="0"/>
              <a:t>produces the </a:t>
            </a:r>
            <a:r>
              <a:rPr lang="en-US" sz="2400" b="1" dirty="0">
                <a:solidFill>
                  <a:schemeClr val="accent1"/>
                </a:solidFill>
              </a:rPr>
              <a:t>address</a:t>
            </a:r>
            <a:r>
              <a:rPr lang="en-US" sz="2400" b="1" dirty="0"/>
              <a:t> </a:t>
            </a:r>
            <a:r>
              <a:rPr lang="en-US" sz="2400" dirty="0"/>
              <a:t>of where an </a:t>
            </a:r>
            <a:r>
              <a:rPr lang="en-US" sz="2400" dirty="0">
                <a:solidFill>
                  <a:srgbClr val="2C895B"/>
                </a:solidFill>
              </a:rPr>
              <a:t>identifier</a:t>
            </a:r>
            <a:r>
              <a:rPr lang="en-US" sz="2400" dirty="0"/>
              <a:t> is in memory</a:t>
            </a:r>
          </a:p>
          <a:p>
            <a:pPr lvl="1"/>
            <a:r>
              <a:rPr lang="en-US" sz="2200" dirty="0"/>
              <a:t>Print assigned address to </a:t>
            </a:r>
            <a:r>
              <a:rPr lang="en-US" sz="2200" dirty="0">
                <a:solidFill>
                  <a:schemeClr val="accent1"/>
                </a:solidFill>
              </a:rPr>
              <a:t>g</a:t>
            </a:r>
          </a:p>
          <a:p>
            <a:pPr lvl="3"/>
            <a:endParaRPr lang="en-US" sz="2400" dirty="0"/>
          </a:p>
          <a:p>
            <a:r>
              <a:rPr lang="en-US" sz="2400" dirty="0">
                <a:solidFill>
                  <a:srgbClr val="2C895B"/>
                </a:solidFill>
              </a:rPr>
              <a:t>Example </a:t>
            </a:r>
            <a:r>
              <a:rPr lang="en-US" sz="2400" dirty="0"/>
              <a:t>this might print: </a:t>
            </a:r>
          </a:p>
          <a:p>
            <a:pPr marL="354012" lvl="1" indent="0">
              <a:buNone/>
            </a:pPr>
            <a:r>
              <a:rPr lang="en-US" sz="2400" b="1" i="1" dirty="0">
                <a:solidFill>
                  <a:srgbClr val="00B050"/>
                </a:solidFill>
              </a:rPr>
              <a:t>value</a:t>
            </a:r>
            <a:r>
              <a:rPr lang="en-US" sz="2400" i="1" dirty="0">
                <a:solidFill>
                  <a:srgbClr val="00B050"/>
                </a:solidFill>
              </a:rPr>
              <a:t> of g is: </a:t>
            </a:r>
            <a:r>
              <a:rPr lang="en-US" sz="2400" i="1" dirty="0">
                <a:solidFill>
                  <a:schemeClr val="tx2"/>
                </a:solidFill>
              </a:rPr>
              <a:t>42</a:t>
            </a:r>
            <a:r>
              <a:rPr lang="en-US" sz="2400" i="1" dirty="0">
                <a:solidFill>
                  <a:srgbClr val="00B050"/>
                </a:solidFill>
              </a:rPr>
              <a:t> </a:t>
            </a:r>
          </a:p>
          <a:p>
            <a:pPr marL="354012" lvl="1" indent="0">
              <a:buNone/>
            </a:pPr>
            <a:r>
              <a:rPr lang="en-US" sz="2400" b="1" i="1" dirty="0">
                <a:solidFill>
                  <a:schemeClr val="accent1"/>
                </a:solidFill>
              </a:rPr>
              <a:t>address</a:t>
            </a:r>
            <a:r>
              <a:rPr lang="en-US" sz="2400" i="1" dirty="0">
                <a:solidFill>
                  <a:schemeClr val="accent1"/>
                </a:solidFill>
              </a:rPr>
              <a:t> of g is: </a:t>
            </a:r>
            <a:r>
              <a:rPr lang="en-US" sz="2400" i="1" dirty="0">
                <a:solidFill>
                  <a:schemeClr val="tx2"/>
                </a:solidFill>
              </a:rPr>
              <a:t>0x71a0a0</a:t>
            </a:r>
          </a:p>
          <a:p>
            <a:pPr marL="354012" lvl="1" indent="0">
              <a:buNone/>
            </a:pPr>
            <a:r>
              <a:rPr lang="en-US" sz="2400" i="1" dirty="0">
                <a:solidFill>
                  <a:schemeClr val="accent1"/>
                </a:solidFill>
              </a:rPr>
              <a:t>(the address will vary)</a:t>
            </a:r>
          </a:p>
          <a:p>
            <a:pPr marL="354012" lvl="1" indent="0">
              <a:buNone/>
            </a:pPr>
            <a:endParaRPr lang="en-US" sz="2400" i="1" dirty="0">
              <a:solidFill>
                <a:schemeClr val="accent1"/>
              </a:solidFill>
            </a:endParaRPr>
          </a:p>
          <a:p>
            <a:r>
              <a:rPr lang="en-US" sz="2400" i="1" dirty="0">
                <a:solidFill>
                  <a:srgbClr val="0070C0"/>
                </a:solidFill>
              </a:rPr>
              <a:t>Tip</a:t>
            </a:r>
            <a:r>
              <a:rPr lang="en-US" sz="2400" dirty="0"/>
              <a:t>: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400" dirty="0"/>
              <a:t>format specifier </a:t>
            </a:r>
            <a:r>
              <a:rPr lang="en-US" sz="2400" dirty="0">
                <a:solidFill>
                  <a:schemeClr val="accent1"/>
                </a:solidFill>
              </a:rPr>
              <a:t>to display an address/pointer </a:t>
            </a:r>
            <a:r>
              <a:rPr lang="en-US" sz="2400" dirty="0"/>
              <a:t>(in hex) is </a:t>
            </a:r>
            <a:r>
              <a:rPr lang="en-US" sz="2400" dirty="0">
                <a:solidFill>
                  <a:schemeClr val="accent1"/>
                </a:solidFill>
              </a:rPr>
              <a:t>"%p"</a:t>
            </a:r>
            <a:r>
              <a:rPr lang="en-US" sz="2400" dirty="0"/>
              <a:t>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CCFAF58-F4AA-9943-91A0-4ABFD49006BC}"/>
              </a:ext>
            </a:extLst>
          </p:cNvPr>
          <p:cNvSpPr/>
          <p:nvPr/>
        </p:nvSpPr>
        <p:spPr bwMode="auto">
          <a:xfrm>
            <a:off x="5485133" y="2066221"/>
            <a:ext cx="5975347" cy="2628662"/>
          </a:xfrm>
          <a:prstGeom prst="roundRect">
            <a:avLst>
              <a:gd name="adj" fmla="val 5733"/>
            </a:avLst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g = 42; 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("value of g is: %d\n", g);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("address of g is: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%p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\n",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EXIT_SUCCESS;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064D56-4ADF-7540-98C8-5B4E3C0C6B4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1357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27683"/>
            <a:ext cx="10515600" cy="416014"/>
          </a:xfrm>
        </p:spPr>
        <p:txBody>
          <a:bodyPr/>
          <a:lstStyle/>
          <a:p>
            <a:r>
              <a:rPr lang="en-US" dirty="0"/>
              <a:t>Introduction: Address Operator: </a:t>
            </a:r>
            <a:r>
              <a:rPr lang="en-US" dirty="0">
                <a:solidFill>
                  <a:srgbClr val="FF0000"/>
                </a:solidFill>
              </a:rPr>
              <a:t>&amp;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041804" y="1483896"/>
            <a:ext cx="10108392" cy="452405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>
                <a:solidFill>
                  <a:srgbClr val="2C895B"/>
                </a:solidFill>
              </a:rPr>
              <a:t>Requirement: </a:t>
            </a:r>
            <a:r>
              <a:rPr lang="en-US" sz="2400" b="1" dirty="0">
                <a:solidFill>
                  <a:srgbClr val="0070C0"/>
                </a:solidFill>
              </a:rPr>
              <a:t>identifier must have a </a:t>
            </a:r>
            <a:r>
              <a:rPr lang="en-US" sz="2400" b="1" dirty="0" err="1">
                <a:solidFill>
                  <a:srgbClr val="0070C0"/>
                </a:solidFill>
              </a:rPr>
              <a:t>Lvalue</a:t>
            </a:r>
            <a:endParaRPr lang="en-US" sz="2400" b="1" dirty="0">
              <a:solidFill>
                <a:srgbClr val="0070C0"/>
              </a:solidFill>
            </a:endParaRPr>
          </a:p>
          <a:p>
            <a:pPr lvl="1"/>
            <a:r>
              <a:rPr lang="en-US" sz="2400" dirty="0">
                <a:solidFill>
                  <a:srgbClr val="7030A0"/>
                </a:solidFill>
              </a:rPr>
              <a:t>Cannot be used </a:t>
            </a:r>
            <a:r>
              <a:rPr lang="en-US" sz="2400" dirty="0"/>
              <a:t>with </a:t>
            </a:r>
            <a:r>
              <a:rPr lang="en-US" sz="2400" dirty="0">
                <a:solidFill>
                  <a:srgbClr val="F37440"/>
                </a:solidFill>
              </a:rPr>
              <a:t>constants</a:t>
            </a:r>
            <a:r>
              <a:rPr lang="en-US" sz="2400" dirty="0"/>
              <a:t> (e.g., 12)</a:t>
            </a:r>
            <a:r>
              <a:rPr lang="en-US" sz="2400" dirty="0">
                <a:solidFill>
                  <a:srgbClr val="2C895B"/>
                </a:solidFill>
              </a:rPr>
              <a:t>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7030A0"/>
                </a:solidFill>
              </a:rPr>
              <a:t>expressions</a:t>
            </a:r>
            <a:r>
              <a:rPr lang="en-US" sz="2400" dirty="0"/>
              <a:t> (e.g., x + y)</a:t>
            </a:r>
          </a:p>
          <a:p>
            <a:pPr lvl="1"/>
            <a:r>
              <a:rPr lang="en-US" sz="2400" dirty="0">
                <a:solidFill>
                  <a:schemeClr val="accent1"/>
                </a:solidFill>
                <a:cs typeface="Courier New" panose="02070309020205020404" pitchFamily="49" charset="0"/>
              </a:rPr>
              <a:t>Example: </a:t>
            </a:r>
            <a:r>
              <a:rPr lang="en-US" sz="2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&amp;12 </a:t>
            </a:r>
            <a:r>
              <a:rPr lang="en-US" sz="2400" dirty="0"/>
              <a:t>does not have an </a:t>
            </a:r>
            <a:r>
              <a:rPr lang="en-US" sz="2400" i="1" dirty="0" err="1">
                <a:solidFill>
                  <a:schemeClr val="accent1"/>
                </a:solidFill>
              </a:rPr>
              <a:t>Lvalue</a:t>
            </a:r>
            <a:r>
              <a:rPr lang="en-US" sz="2400" dirty="0"/>
              <a:t>, </a:t>
            </a:r>
          </a:p>
          <a:p>
            <a:pPr lvl="2"/>
            <a:r>
              <a:rPr lang="en-US" sz="2200" dirty="0"/>
              <a:t>so,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 </a:t>
            </a:r>
            <a:r>
              <a:rPr lang="en-US" sz="2200" dirty="0">
                <a:solidFill>
                  <a:srgbClr val="2C895B"/>
                </a:solidFill>
              </a:rPr>
              <a:t>is </a:t>
            </a:r>
            <a:r>
              <a:rPr lang="en-US" sz="2200" b="1" u="sng" dirty="0">
                <a:solidFill>
                  <a:srgbClr val="2C895B"/>
                </a:solidFill>
              </a:rPr>
              <a:t>not</a:t>
            </a:r>
            <a:r>
              <a:rPr lang="en-US" sz="2200" dirty="0">
                <a:solidFill>
                  <a:srgbClr val="2C895B"/>
                </a:solidFill>
              </a:rPr>
              <a:t> a legal expression </a:t>
            </a:r>
          </a:p>
          <a:p>
            <a:r>
              <a:rPr lang="en-US" sz="2400" dirty="0"/>
              <a:t>How can I get an </a:t>
            </a:r>
            <a:r>
              <a:rPr lang="en-US" sz="2400" dirty="0">
                <a:solidFill>
                  <a:srgbClr val="7030A0"/>
                </a:solidFill>
              </a:rPr>
              <a:t>address for use </a:t>
            </a:r>
            <a:r>
              <a:rPr lang="en-US" sz="2400" dirty="0">
                <a:solidFill>
                  <a:srgbClr val="2C895B"/>
                </a:solidFill>
              </a:rPr>
              <a:t>on the </a:t>
            </a:r>
            <a:r>
              <a:rPr lang="en-US" sz="2400" b="1" dirty="0" err="1">
                <a:solidFill>
                  <a:srgbClr val="2C895B"/>
                </a:solidFill>
              </a:rPr>
              <a:t>Rside</a:t>
            </a:r>
            <a:r>
              <a:rPr lang="en-US" sz="2400" dirty="0"/>
              <a:t>?  </a:t>
            </a:r>
          </a:p>
          <a:p>
            <a:pPr lvl="1"/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/>
              <a:t>(any variable identifier or name)</a:t>
            </a:r>
          </a:p>
          <a:p>
            <a:pPr lvl="1"/>
            <a:r>
              <a:rPr lang="en-US" sz="2400" b="1" dirty="0" err="1">
                <a:solidFill>
                  <a:srgbClr val="0070C0"/>
                </a:solidFill>
              </a:rPr>
              <a:t>function_name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(name of a </a:t>
            </a:r>
            <a:r>
              <a:rPr lang="en-US" sz="2400" dirty="0">
                <a:solidFill>
                  <a:srgbClr val="2C895B"/>
                </a:solidFill>
              </a:rPr>
              <a:t>function</a:t>
            </a:r>
            <a:r>
              <a:rPr lang="en-US" sz="2400" dirty="0"/>
              <a:t>, not </a:t>
            </a:r>
            <a:r>
              <a:rPr lang="en-US" sz="2400" dirty="0" err="1"/>
              <a:t>func</a:t>
            </a:r>
            <a:r>
              <a:rPr lang="en-US" sz="2400" dirty="0"/>
              <a:t>());  </a:t>
            </a:r>
          </a:p>
          <a:p>
            <a:pPr lvl="2"/>
            <a:r>
              <a:rPr lang="en-US" sz="2200" dirty="0">
                <a:solidFill>
                  <a:srgbClr val="FF0000"/>
                </a:solidFill>
              </a:rPr>
              <a:t>&amp;</a:t>
            </a:r>
            <a:r>
              <a:rPr lang="en-US" sz="2200" dirty="0" err="1">
                <a:solidFill>
                  <a:srgbClr val="0070C0"/>
                </a:solidFill>
              </a:rPr>
              <a:t>funct_name</a:t>
            </a:r>
            <a:r>
              <a:rPr lang="en-US" sz="2200" dirty="0">
                <a:solidFill>
                  <a:srgbClr val="0070C0"/>
                </a:solidFill>
              </a:rPr>
              <a:t> is equivalent</a:t>
            </a:r>
          </a:p>
          <a:p>
            <a:pPr lvl="1"/>
            <a:r>
              <a:rPr lang="en-US" sz="2400" b="1" dirty="0" err="1">
                <a:solidFill>
                  <a:srgbClr val="7030A0"/>
                </a:solidFill>
              </a:rPr>
              <a:t>array_name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>
                <a:solidFill>
                  <a:srgbClr val="0070C0"/>
                </a:solidFill>
              </a:rPr>
              <a:t>(</a:t>
            </a:r>
            <a:r>
              <a:rPr lang="en-US" sz="2400" dirty="0">
                <a:solidFill>
                  <a:schemeClr val="tx2"/>
                </a:solidFill>
              </a:rPr>
              <a:t>name of the </a:t>
            </a:r>
            <a:r>
              <a:rPr lang="en-US" sz="2400" dirty="0">
                <a:solidFill>
                  <a:srgbClr val="2C895B"/>
                </a:solidFill>
              </a:rPr>
              <a:t>array </a:t>
            </a:r>
            <a:r>
              <a:rPr lang="en-US" sz="2400" dirty="0">
                <a:solidFill>
                  <a:schemeClr val="tx2"/>
                </a:solidFill>
              </a:rPr>
              <a:t>like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>
                <a:solidFill>
                  <a:srgbClr val="7030A0"/>
                </a:solidFill>
              </a:rPr>
              <a:t>array_name</a:t>
            </a:r>
            <a:r>
              <a:rPr lang="en-US" sz="2400" dirty="0">
                <a:solidFill>
                  <a:srgbClr val="7030A0"/>
                </a:solidFill>
              </a:rPr>
              <a:t>[5]); </a:t>
            </a:r>
          </a:p>
          <a:p>
            <a:pPr lvl="2"/>
            <a:r>
              <a:rPr lang="en-US" sz="2200" dirty="0">
                <a:solidFill>
                  <a:srgbClr val="FF0000"/>
                </a:solidFill>
              </a:rPr>
              <a:t>&amp;</a:t>
            </a:r>
            <a:r>
              <a:rPr lang="en-US" sz="2200" dirty="0" err="1">
                <a:solidFill>
                  <a:srgbClr val="7030A0"/>
                </a:solidFill>
              </a:rPr>
              <a:t>array_name</a:t>
            </a:r>
            <a:r>
              <a:rPr lang="en-US" sz="2200" dirty="0">
                <a:solidFill>
                  <a:srgbClr val="7030A0"/>
                </a:solidFill>
              </a:rPr>
              <a:t> </a:t>
            </a:r>
            <a:r>
              <a:rPr lang="en-US" sz="2200" dirty="0">
                <a:solidFill>
                  <a:srgbClr val="0070C0"/>
                </a:solidFill>
              </a:rPr>
              <a:t>is equivalent</a:t>
            </a:r>
          </a:p>
          <a:p>
            <a:pPr lvl="3"/>
            <a:endParaRPr lang="en-US" sz="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064D56-4ADF-7540-98C8-5B4E3C0C6B4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11676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/>
              <a:t>Pointer Variables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64480" y="497313"/>
            <a:ext cx="11563298" cy="525333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In C, there is a </a:t>
            </a:r>
            <a:r>
              <a:rPr lang="en-US" sz="2400" i="1" dirty="0">
                <a:solidFill>
                  <a:schemeClr val="accent5"/>
                </a:solidFill>
              </a:rPr>
              <a:t>variable </a:t>
            </a:r>
            <a:r>
              <a:rPr lang="en-US" sz="2400" b="1" i="1" dirty="0">
                <a:solidFill>
                  <a:schemeClr val="accent5"/>
                </a:solidFill>
              </a:rPr>
              <a:t>type</a:t>
            </a:r>
            <a:r>
              <a:rPr lang="en-US" sz="2400" i="1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for </a:t>
            </a:r>
            <a:r>
              <a:rPr lang="en-US" sz="2400" b="1" dirty="0"/>
              <a:t>storing an address</a:t>
            </a:r>
            <a:r>
              <a:rPr lang="en-US" sz="2400" dirty="0"/>
              <a:t>: a </a:t>
            </a:r>
            <a:r>
              <a:rPr lang="en-US" sz="2400" b="1" i="1" dirty="0">
                <a:solidFill>
                  <a:schemeClr val="accent1"/>
                </a:solidFill>
              </a:rPr>
              <a:t>pointer</a:t>
            </a:r>
            <a:r>
              <a:rPr lang="en-US" sz="2400" dirty="0"/>
              <a:t> </a:t>
            </a:r>
          </a:p>
          <a:p>
            <a:pPr lvl="1"/>
            <a:r>
              <a:rPr lang="en-US" sz="2400" b="1" dirty="0">
                <a:solidFill>
                  <a:srgbClr val="0070C0"/>
                </a:solidFill>
              </a:rPr>
              <a:t>Contents</a:t>
            </a:r>
            <a:r>
              <a:rPr lang="en-US" sz="2400" dirty="0">
                <a:solidFill>
                  <a:srgbClr val="0070C0"/>
                </a:solidFill>
              </a:rPr>
              <a:t> of a pointer </a:t>
            </a:r>
            <a:r>
              <a:rPr lang="en-US" sz="2400" dirty="0"/>
              <a:t>is an </a:t>
            </a:r>
            <a:r>
              <a:rPr lang="en-US" sz="2400" b="1" u="sng" dirty="0">
                <a:solidFill>
                  <a:srgbClr val="0070C0"/>
                </a:solidFill>
              </a:rPr>
              <a:t>unsigned</a:t>
            </a:r>
            <a:r>
              <a:rPr lang="en-US" sz="2400" dirty="0"/>
              <a:t> (positive numbers) </a:t>
            </a:r>
            <a:r>
              <a:rPr lang="en-US" sz="2400" b="1" u="sng" dirty="0">
                <a:solidFill>
                  <a:srgbClr val="0070C0"/>
                </a:solidFill>
              </a:rPr>
              <a:t>memory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u="sng" dirty="0">
                <a:solidFill>
                  <a:srgbClr val="0070C0"/>
                </a:solidFill>
              </a:rPr>
              <a:t>address</a:t>
            </a:r>
          </a:p>
          <a:p>
            <a:pPr lvl="2"/>
            <a:endParaRPr lang="en-US" sz="20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 </a:t>
            </a:r>
            <a:r>
              <a:rPr lang="en-US" sz="2400" dirty="0">
                <a:solidFill>
                  <a:schemeClr val="accent5"/>
                </a:solidFill>
              </a:rPr>
              <a:t>pointer</a:t>
            </a:r>
            <a:r>
              <a:rPr lang="en-US" sz="2400" dirty="0"/>
              <a:t> is defined by placing a </a:t>
            </a:r>
            <a:r>
              <a:rPr lang="en-US" sz="2400" b="1" i="1" dirty="0">
                <a:solidFill>
                  <a:schemeClr val="accent1"/>
                </a:solidFill>
              </a:rPr>
              <a:t>star (</a:t>
            </a:r>
            <a:r>
              <a:rPr lang="en-US" sz="2400" dirty="0"/>
              <a:t>or </a:t>
            </a:r>
            <a:r>
              <a:rPr lang="en-US" sz="2400" b="1" i="1" dirty="0">
                <a:solidFill>
                  <a:schemeClr val="accent1"/>
                </a:solidFill>
              </a:rPr>
              <a:t>asterisk) </a:t>
            </a:r>
            <a:r>
              <a:rPr lang="en-US" sz="2400" b="1" dirty="0">
                <a:solidFill>
                  <a:schemeClr val="accent1"/>
                </a:solidFill>
              </a:rPr>
              <a:t>(</a:t>
            </a:r>
            <a:r>
              <a:rPr lang="en-US" sz="2400" b="1" dirty="0">
                <a:solidFill>
                  <a:srgbClr val="FF0000"/>
                </a:solidFill>
              </a:rPr>
              <a:t>*</a:t>
            </a:r>
            <a:r>
              <a:rPr lang="en-US" sz="2400" b="1" dirty="0">
                <a:solidFill>
                  <a:schemeClr val="accent1"/>
                </a:solidFill>
              </a:rPr>
              <a:t>) </a:t>
            </a:r>
            <a:r>
              <a:rPr lang="en-US" sz="2400" b="1" i="1" u="sng" dirty="0">
                <a:solidFill>
                  <a:schemeClr val="accent1"/>
                </a:solidFill>
              </a:rPr>
              <a:t>before</a:t>
            </a:r>
            <a:r>
              <a:rPr lang="en-US" sz="2400" i="1" dirty="0"/>
              <a:t> </a:t>
            </a:r>
            <a:r>
              <a:rPr lang="en-US" sz="2400" dirty="0"/>
              <a:t>the identifier (name)</a:t>
            </a:r>
          </a:p>
          <a:p>
            <a:r>
              <a:rPr lang="en-US" sz="2400" dirty="0"/>
              <a:t>You also must specify the </a:t>
            </a:r>
            <a:r>
              <a:rPr lang="en-US" sz="2400" dirty="0">
                <a:solidFill>
                  <a:srgbClr val="0070C0"/>
                </a:solidFill>
              </a:rPr>
              <a:t>type of variable </a:t>
            </a:r>
            <a:r>
              <a:rPr lang="en-US" sz="2400" dirty="0"/>
              <a:t>to which the pointer points</a:t>
            </a:r>
          </a:p>
          <a:p>
            <a:r>
              <a:rPr lang="en-US" sz="2200" b="1" dirty="0">
                <a:solidFill>
                  <a:schemeClr val="accent5"/>
                </a:solidFill>
                <a:cs typeface="Courier New" panose="02070309020205020404" pitchFamily="49" charset="0"/>
              </a:rPr>
              <a:t>Pointers are </a:t>
            </a:r>
            <a:r>
              <a:rPr lang="en-US" sz="2200" b="1" u="sng" dirty="0">
                <a:solidFill>
                  <a:schemeClr val="accent5"/>
                </a:solidFill>
                <a:cs typeface="Courier New" panose="02070309020205020404" pitchFamily="49" charset="0"/>
              </a:rPr>
              <a:t>typed</a:t>
            </a:r>
            <a:r>
              <a:rPr lang="en-US" sz="2200" dirty="0">
                <a:cs typeface="Courier New" panose="02070309020205020404" pitchFamily="49" charset="0"/>
              </a:rPr>
              <a:t>! Why?</a:t>
            </a:r>
          </a:p>
          <a:p>
            <a:pPr lvl="1"/>
            <a:r>
              <a:rPr lang="en-US" sz="2200" dirty="0"/>
              <a:t>The compiler needs to know the </a:t>
            </a:r>
            <a:r>
              <a:rPr lang="en-US" sz="2200" dirty="0">
                <a:solidFill>
                  <a:srgbClr val="0070C0"/>
                </a:solidFill>
              </a:rPr>
              <a:t>size </a:t>
            </a:r>
            <a:r>
              <a:rPr lang="en-US" sz="2200" dirty="0">
                <a:solidFill>
                  <a:schemeClr val="tx2"/>
                </a:solidFill>
              </a:rPr>
              <a:t>(</a:t>
            </a:r>
            <a:r>
              <a:rPr lang="en-US" sz="2200" dirty="0" err="1">
                <a:solidFill>
                  <a:srgbClr val="2C895B"/>
                </a:solidFill>
              </a:rPr>
              <a:t>sizeof</a:t>
            </a:r>
            <a:r>
              <a:rPr lang="en-US" sz="2200" dirty="0">
                <a:solidFill>
                  <a:srgbClr val="2C895B"/>
                </a:solidFill>
              </a:rPr>
              <a:t>()</a:t>
            </a:r>
            <a:r>
              <a:rPr lang="en-US" sz="2200" dirty="0">
                <a:solidFill>
                  <a:schemeClr val="tx2"/>
                </a:solidFill>
              </a:rPr>
              <a:t>)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of the data </a:t>
            </a:r>
            <a:r>
              <a:rPr lang="en-US" sz="2200" b="1" dirty="0">
                <a:solidFill>
                  <a:srgbClr val="0070C0"/>
                </a:solidFill>
              </a:rPr>
              <a:t>you are pointing at </a:t>
            </a:r>
            <a:r>
              <a:rPr lang="en-US" sz="2200" dirty="0"/>
              <a:t>(number of consecutive bytes to access) to use (dereference) the pointer</a:t>
            </a:r>
            <a:endParaRPr lang="en-US" sz="2400" dirty="0"/>
          </a:p>
          <a:p>
            <a:r>
              <a:rPr lang="en-US" sz="2400" dirty="0"/>
              <a:t>When the </a:t>
            </a:r>
            <a:r>
              <a:rPr lang="en-US" sz="2400" b="1" dirty="0" err="1">
                <a:solidFill>
                  <a:srgbClr val="FF0000"/>
                </a:solidFill>
              </a:rPr>
              <a:t>Rside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/>
              <a:t>of a variable </a:t>
            </a:r>
            <a:r>
              <a:rPr lang="en-US" sz="2400" dirty="0"/>
              <a:t>contains a </a:t>
            </a:r>
            <a:r>
              <a:rPr lang="en-US" sz="2400" b="1" dirty="0">
                <a:solidFill>
                  <a:srgbClr val="0070C0"/>
                </a:solidFill>
              </a:rPr>
              <a:t>memory address</a:t>
            </a:r>
            <a:r>
              <a:rPr lang="en-US" sz="2400" dirty="0"/>
              <a:t>, (it </a:t>
            </a:r>
            <a:r>
              <a:rPr lang="en-US" sz="2400" b="1" dirty="0">
                <a:solidFill>
                  <a:srgbClr val="0070C0"/>
                </a:solidFill>
              </a:rPr>
              <a:t>evaluates</a:t>
            </a:r>
            <a:r>
              <a:rPr lang="en-US" sz="2400" dirty="0"/>
              <a:t> to an </a:t>
            </a:r>
            <a:r>
              <a:rPr lang="en-US" sz="2400" b="1" dirty="0">
                <a:solidFill>
                  <a:srgbClr val="0070C0"/>
                </a:solidFill>
              </a:rPr>
              <a:t>address</a:t>
            </a:r>
            <a:r>
              <a:rPr lang="en-US" sz="2400" dirty="0"/>
              <a:t>) the variable is called a </a:t>
            </a:r>
            <a:r>
              <a:rPr lang="en-US" sz="2400" b="1" dirty="0">
                <a:solidFill>
                  <a:schemeClr val="accent5"/>
                </a:solidFill>
              </a:rPr>
              <a:t>pointer variable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C8D75B-BE9E-2E49-B916-34CF1C2001AF}"/>
              </a:ext>
            </a:extLst>
          </p:cNvPr>
          <p:cNvSpPr txBox="1"/>
          <p:nvPr/>
        </p:nvSpPr>
        <p:spPr>
          <a:xfrm>
            <a:off x="505421" y="1603459"/>
            <a:ext cx="11275013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defines a pointer; name contains address of a variable of type</a:t>
            </a:r>
          </a:p>
        </p:txBody>
      </p:sp>
    </p:spTree>
    <p:extLst>
      <p:ext uri="{BB962C8B-B14F-4D97-AF65-F5344CB8AC3E}">
        <p14:creationId xmlns:p14="http://schemas.microsoft.com/office/powerpoint/2010/main" val="366473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/>
              <a:t>Pointer Variables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5421" y="619191"/>
            <a:ext cx="11304749" cy="594297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A </a:t>
            </a:r>
            <a:r>
              <a:rPr lang="en-US" sz="2200" dirty="0">
                <a:solidFill>
                  <a:srgbClr val="0070C0"/>
                </a:solidFill>
              </a:rPr>
              <a:t>pointer </a:t>
            </a:r>
            <a:r>
              <a:rPr lang="en-US" sz="2200" b="1" u="sng" dirty="0">
                <a:solidFill>
                  <a:srgbClr val="0070C0"/>
                </a:solidFill>
              </a:rPr>
              <a:t>cannot</a:t>
            </a:r>
            <a:r>
              <a:rPr lang="en-US" sz="2200" dirty="0">
                <a:solidFill>
                  <a:srgbClr val="0070C0"/>
                </a:solidFill>
              </a:rPr>
              <a:t> point at itself, why?</a:t>
            </a:r>
          </a:p>
          <a:p>
            <a:pPr lvl="2"/>
            <a:endParaRPr lang="en-US" sz="2800" dirty="0"/>
          </a:p>
          <a:p>
            <a:pPr lvl="1"/>
            <a:r>
              <a:rPr lang="en-US" sz="2200" dirty="0">
                <a:solidFill>
                  <a:schemeClr val="accent5"/>
                </a:solidFill>
              </a:rPr>
              <a:t>p</a:t>
            </a:r>
            <a:r>
              <a:rPr lang="en-US" sz="2200" dirty="0"/>
              <a:t> is defined as (int *), a </a:t>
            </a:r>
            <a:r>
              <a:rPr lang="en-US" sz="2200" dirty="0">
                <a:solidFill>
                  <a:srgbClr val="0070C0"/>
                </a:solidFill>
              </a:rPr>
              <a:t>pointer to an int</a:t>
            </a:r>
            <a:r>
              <a:rPr lang="en-US" sz="2200" dirty="0"/>
              <a:t>, </a:t>
            </a:r>
            <a:r>
              <a:rPr lang="en-US" sz="2200" b="1" dirty="0"/>
              <a:t>but</a:t>
            </a:r>
          </a:p>
          <a:p>
            <a:pPr lvl="1"/>
            <a:r>
              <a:rPr lang="en-US" sz="2200" dirty="0"/>
              <a:t>the type of </a:t>
            </a:r>
            <a:r>
              <a:rPr lang="en-US" sz="2200" dirty="0">
                <a:solidFill>
                  <a:srgbClr val="FF0000"/>
                </a:solidFill>
              </a:rPr>
              <a:t>&amp;p</a:t>
            </a:r>
            <a:r>
              <a:rPr lang="en-US" sz="2200" dirty="0"/>
              <a:t> is (int **), a </a:t>
            </a:r>
            <a:r>
              <a:rPr lang="en-US" sz="2200" dirty="0">
                <a:solidFill>
                  <a:srgbClr val="0070C0"/>
                </a:solidFill>
              </a:rPr>
              <a:t>pointer to a pointer to an int </a:t>
            </a:r>
          </a:p>
          <a:p>
            <a:r>
              <a:rPr lang="en-US" sz="2200" dirty="0"/>
              <a:t>Pointer variables all use the </a:t>
            </a:r>
            <a:r>
              <a:rPr lang="en-US" sz="2200" b="1" dirty="0">
                <a:solidFill>
                  <a:schemeClr val="accent1"/>
                </a:solidFill>
              </a:rPr>
              <a:t>same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b="1" dirty="0">
                <a:solidFill>
                  <a:srgbClr val="0070C0"/>
                </a:solidFill>
              </a:rPr>
              <a:t>amount of memory </a:t>
            </a:r>
            <a:r>
              <a:rPr lang="en-US" sz="2200" dirty="0"/>
              <a:t>no matter what they point at</a:t>
            </a:r>
          </a:p>
          <a:p>
            <a:endParaRPr lang="en-US" sz="2200" dirty="0"/>
          </a:p>
          <a:p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r>
              <a:rPr lang="en-US" sz="2200" dirty="0">
                <a:cs typeface="Courier New" panose="02070309020205020404" pitchFamily="49" charset="0"/>
              </a:rPr>
              <a:t>Above prints on a 32-raspberry pi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BB666E8-2678-CB47-844F-53C24FD510BA}"/>
              </a:ext>
            </a:extLst>
          </p:cNvPr>
          <p:cNvSpPr/>
          <p:nvPr/>
        </p:nvSpPr>
        <p:spPr bwMode="auto">
          <a:xfrm>
            <a:off x="953345" y="3245237"/>
            <a:ext cx="10596880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1"/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%u)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%u)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\n", </a:t>
            </a:r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AC0027A-722B-134F-B8AA-2C49394F9F11}"/>
              </a:ext>
            </a:extLst>
          </p:cNvPr>
          <p:cNvSpPr/>
          <p:nvPr/>
        </p:nvSpPr>
        <p:spPr bwMode="auto">
          <a:xfrm>
            <a:off x="5449927" y="5283748"/>
            <a:ext cx="3234372" cy="8551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./example</a:t>
            </a:r>
          </a:p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(4) 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cptr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(4)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7EF717A-2C6C-EF41-1A23-CB871308C6E7}"/>
              </a:ext>
            </a:extLst>
          </p:cNvPr>
          <p:cNvSpPr/>
          <p:nvPr/>
        </p:nvSpPr>
        <p:spPr bwMode="auto">
          <a:xfrm>
            <a:off x="880598" y="1100123"/>
            <a:ext cx="7466156" cy="4433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is not legal – type mismatch */</a:t>
            </a:r>
          </a:p>
        </p:txBody>
      </p:sp>
    </p:spTree>
    <p:extLst>
      <p:ext uri="{BB962C8B-B14F-4D97-AF65-F5344CB8AC3E}">
        <p14:creationId xmlns:p14="http://schemas.microsoft.com/office/powerpoint/2010/main" val="319917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7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780" y="205719"/>
            <a:ext cx="10515600" cy="389281"/>
          </a:xfrm>
        </p:spPr>
        <p:txBody>
          <a:bodyPr/>
          <a:lstStyle/>
          <a:p>
            <a:r>
              <a:rPr lang="en-US" dirty="0"/>
              <a:t>Defining Pointer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46789" y="852386"/>
            <a:ext cx="10307725" cy="515322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Assigning a value to a pointer: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2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points at </a:t>
            </a:r>
            <a:r>
              <a:rPr lang="en-US" sz="22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(assign address </a:t>
            </a:r>
            <a:r>
              <a:rPr lang="en-US" sz="22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p) */</a:t>
            </a:r>
          </a:p>
          <a:p>
            <a:r>
              <a:rPr lang="en-US" sz="2200" dirty="0"/>
              <a:t>Is the same as writing the following definition and assignment statements</a:t>
            </a:r>
          </a:p>
          <a:p>
            <a:pPr marL="679450" lvl="2" indent="0">
              <a:buNone/>
            </a:pP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p;	  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is defined (not initialized) */</a:t>
            </a:r>
          </a:p>
          <a:p>
            <a:pPr marL="679450" lvl="2" indent="0">
              <a:buNone/>
            </a:pP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 =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2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	  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points at </a:t>
            </a:r>
            <a:r>
              <a:rPr lang="en-US" sz="22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(assign address of </a:t>
            </a:r>
            <a:r>
              <a:rPr lang="en-US" sz="22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p */</a:t>
            </a:r>
          </a:p>
          <a:p>
            <a:r>
              <a:rPr lang="en-US" sz="2200" dirty="0"/>
              <a:t>The </a:t>
            </a:r>
            <a:r>
              <a:rPr lang="en-US" sz="2200" dirty="0">
                <a:solidFill>
                  <a:srgbClr val="FF0000"/>
                </a:solidFill>
              </a:rPr>
              <a:t>*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accent5"/>
                </a:solidFill>
              </a:rPr>
              <a:t>is part of the definition of p </a:t>
            </a:r>
            <a:r>
              <a:rPr lang="en-US" sz="2200" dirty="0"/>
              <a:t>and is </a:t>
            </a:r>
            <a:r>
              <a:rPr lang="en-US" sz="2200" dirty="0">
                <a:solidFill>
                  <a:srgbClr val="F3753F"/>
                </a:solidFill>
              </a:rPr>
              <a:t>not part of the variable name</a:t>
            </a:r>
          </a:p>
          <a:p>
            <a:pPr lvl="1"/>
            <a:r>
              <a:rPr lang="en-US" sz="2200" dirty="0"/>
              <a:t>The </a:t>
            </a:r>
            <a:r>
              <a:rPr lang="en-US" sz="2200" dirty="0">
                <a:solidFill>
                  <a:schemeClr val="tx2"/>
                </a:solidFill>
              </a:rPr>
              <a:t>name of the variable </a:t>
            </a:r>
            <a:r>
              <a:rPr lang="en-US" sz="2200" dirty="0">
                <a:solidFill>
                  <a:schemeClr val="tx1"/>
                </a:solidFill>
              </a:rPr>
              <a:t>is </a:t>
            </a:r>
            <a:r>
              <a:rPr lang="en-US" sz="2200" dirty="0">
                <a:solidFill>
                  <a:srgbClr val="F3753F"/>
                </a:solidFill>
              </a:rPr>
              <a:t>simply p</a:t>
            </a:r>
            <a:r>
              <a:rPr lang="en-US" sz="2200" dirty="0"/>
              <a:t>, not </a:t>
            </a:r>
            <a:r>
              <a:rPr lang="en-US" sz="2200" dirty="0">
                <a:solidFill>
                  <a:srgbClr val="FF0000"/>
                </a:solidFill>
              </a:rPr>
              <a:t>*</a:t>
            </a:r>
            <a:r>
              <a:rPr lang="en-US" sz="2200" dirty="0">
                <a:solidFill>
                  <a:srgbClr val="0070C0"/>
                </a:solidFill>
              </a:rPr>
              <a:t>p</a:t>
            </a:r>
          </a:p>
          <a:p>
            <a:r>
              <a:rPr lang="en-US" sz="2200" dirty="0"/>
              <a:t>C mostly ignores whitespace, so these three definitions are equivalent </a:t>
            </a:r>
          </a:p>
          <a:p>
            <a:pPr lvl="1"/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69CD6B7-594B-2515-F486-E63657F82106}"/>
              </a:ext>
            </a:extLst>
          </p:cNvPr>
          <p:cNvSpPr/>
          <p:nvPr/>
        </p:nvSpPr>
        <p:spPr bwMode="auto">
          <a:xfrm>
            <a:off x="3221249" y="4607073"/>
            <a:ext cx="5002663" cy="104513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Style A */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 =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Style B */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 =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Style C */</a:t>
            </a:r>
          </a:p>
        </p:txBody>
      </p:sp>
    </p:spTree>
    <p:extLst>
      <p:ext uri="{BB962C8B-B14F-4D97-AF65-F5344CB8AC3E}">
        <p14:creationId xmlns:p14="http://schemas.microsoft.com/office/powerpoint/2010/main" val="329502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/>
              <a:t>Using Pointer Variables and the Address Operator &amp;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64480" y="464773"/>
            <a:ext cx="11563298" cy="627322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354012" lvl="1" indent="0">
              <a:buNone/>
            </a:pPr>
            <a:endParaRPr lang="en-US" sz="2400" dirty="0"/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b="1" dirty="0">
                <a:solidFill>
                  <a:srgbClr val="0070C0"/>
                </a:solidFill>
              </a:rPr>
              <a:t>Warning</a:t>
            </a:r>
            <a:r>
              <a:rPr lang="en-US" sz="2400" dirty="0">
                <a:solidFill>
                  <a:srgbClr val="0070C0"/>
                </a:solidFill>
              </a:rPr>
              <a:t>: </a:t>
            </a:r>
            <a:r>
              <a:rPr lang="en-US" sz="2400" dirty="0"/>
              <a:t>be careful when defining multiple pointers on the same line:</a:t>
            </a:r>
          </a:p>
          <a:p>
            <a:pPr marL="354012" lvl="1" indent="0">
              <a:buNone/>
            </a:pPr>
            <a:r>
              <a:rPr lang="en-US" sz="2400" dirty="0"/>
              <a:t>				is not the same as: </a:t>
            </a:r>
          </a:p>
          <a:p>
            <a:pPr marL="354012" lvl="1" indent="0">
              <a:buNone/>
            </a:pPr>
            <a:endParaRPr lang="en-US" sz="2400" dirty="0"/>
          </a:p>
          <a:p>
            <a:pPr marL="354012" lvl="1" indent="0">
              <a:buNone/>
            </a:pPr>
            <a:r>
              <a:rPr lang="en-US" sz="2400" dirty="0"/>
              <a:t>Some find this clearer instead: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BB666E8-2678-CB47-844F-53C24FD510BA}"/>
              </a:ext>
            </a:extLst>
          </p:cNvPr>
          <p:cNvSpPr/>
          <p:nvPr/>
        </p:nvSpPr>
        <p:spPr bwMode="auto">
          <a:xfrm>
            <a:off x="445118" y="589538"/>
            <a:ext cx="8314045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42;</a:t>
            </a: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p; 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/* p contains the address of an integer */</a:t>
            </a:r>
          </a:p>
          <a:p>
            <a:endParaRPr lang="en-US" sz="20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"points at" </a:t>
            </a:r>
            <a:r>
              <a:rPr lang="en-US" sz="20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(assign address of </a:t>
            </a:r>
            <a:r>
              <a:rPr lang="en-US" sz="20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p) */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F15BFE-2743-3B48-883C-4C8559C0FC2B}"/>
              </a:ext>
            </a:extLst>
          </p:cNvPr>
          <p:cNvGrpSpPr/>
          <p:nvPr/>
        </p:nvGrpSpPr>
        <p:grpSpPr>
          <a:xfrm>
            <a:off x="1672491" y="4878098"/>
            <a:ext cx="7478110" cy="537587"/>
            <a:chOff x="1668583" y="5074268"/>
            <a:chExt cx="7478110" cy="5375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F172AA-6837-AD45-8FB8-4D0AD10E96D0}"/>
                </a:ext>
              </a:extLst>
            </p:cNvPr>
            <p:cNvSpPr txBox="1"/>
            <p:nvPr/>
          </p:nvSpPr>
          <p:spPr>
            <a:xfrm>
              <a:off x="1668583" y="5150190"/>
              <a:ext cx="2267550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p1, p2;  </a:t>
              </a:r>
              <a:endParaRPr lang="en-US" sz="2400" i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4F7AC2-B729-0647-8785-17466D01D784}"/>
                </a:ext>
              </a:extLst>
            </p:cNvPr>
            <p:cNvSpPr txBox="1"/>
            <p:nvPr/>
          </p:nvSpPr>
          <p:spPr>
            <a:xfrm>
              <a:off x="6745227" y="5074268"/>
              <a:ext cx="2401466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p1, </a:t>
              </a:r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p2;  </a:t>
              </a:r>
              <a:endParaRPr lang="en-US" sz="2400" i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076221B-8E97-EA4B-A3F4-0A55E7A63E90}"/>
              </a:ext>
            </a:extLst>
          </p:cNvPr>
          <p:cNvSpPr txBox="1"/>
          <p:nvPr/>
        </p:nvSpPr>
        <p:spPr>
          <a:xfrm>
            <a:off x="5074966" y="5718257"/>
            <a:ext cx="1586830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p1;</a:t>
            </a:r>
          </a:p>
          <a:p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p2;  </a:t>
            </a:r>
            <a:endParaRPr lang="en-US" sz="24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FF0CF1-B302-6C47-B431-753B45D9AED8}"/>
              </a:ext>
            </a:extLst>
          </p:cNvPr>
          <p:cNvGrpSpPr/>
          <p:nvPr/>
        </p:nvGrpSpPr>
        <p:grpSpPr>
          <a:xfrm>
            <a:off x="3746656" y="2550037"/>
            <a:ext cx="1710968" cy="1149927"/>
            <a:chOff x="10096179" y="3174570"/>
            <a:chExt cx="1710968" cy="114992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35A41C-83E5-8448-9CA3-1468ADD93A48}"/>
                </a:ext>
              </a:extLst>
            </p:cNvPr>
            <p:cNvSpPr txBox="1"/>
            <p:nvPr/>
          </p:nvSpPr>
          <p:spPr>
            <a:xfrm>
              <a:off x="10409085" y="3198167"/>
              <a:ext cx="995680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</a:rPr>
                <a:t>42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4F4463-DA2C-DE42-B061-6E0B18E0B034}"/>
                </a:ext>
              </a:extLst>
            </p:cNvPr>
            <p:cNvSpPr txBox="1"/>
            <p:nvPr/>
          </p:nvSpPr>
          <p:spPr>
            <a:xfrm>
              <a:off x="10096179" y="3174570"/>
              <a:ext cx="253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tx2"/>
                  </a:solidFill>
                </a:rPr>
                <a:t>i</a:t>
              </a:r>
              <a:endParaRPr lang="en-US" sz="2400" dirty="0">
                <a:solidFill>
                  <a:schemeClr val="tx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C0ADDE-9700-2743-9CDC-827B64D86848}"/>
                </a:ext>
              </a:extLst>
            </p:cNvPr>
            <p:cNvSpPr txBox="1"/>
            <p:nvPr/>
          </p:nvSpPr>
          <p:spPr>
            <a:xfrm>
              <a:off x="10392709" y="3862832"/>
              <a:ext cx="995680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24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A25B50E-BC5F-5645-8F32-94D194C34F04}"/>
                </a:ext>
              </a:extLst>
            </p:cNvPr>
            <p:cNvSpPr txBox="1"/>
            <p:nvPr/>
          </p:nvSpPr>
          <p:spPr>
            <a:xfrm>
              <a:off x="10096179" y="3819054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p</a:t>
              </a:r>
            </a:p>
          </p:txBody>
        </p:sp>
        <p:sp>
          <p:nvSpPr>
            <p:cNvPr id="15" name="U-Turn Arrow 14">
              <a:extLst>
                <a:ext uri="{FF2B5EF4-FFF2-40B4-BE49-F238E27FC236}">
                  <a16:creationId xmlns:a16="http://schemas.microsoft.com/office/drawing/2014/main" id="{6B724B5C-4A22-D44D-8321-86AC512CBD9B}"/>
                </a:ext>
              </a:extLst>
            </p:cNvPr>
            <p:cNvSpPr/>
            <p:nvPr/>
          </p:nvSpPr>
          <p:spPr>
            <a:xfrm rot="5400000" flipH="1">
              <a:off x="11018331" y="3320605"/>
              <a:ext cx="830996" cy="746637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5668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2E10391-D348-0105-839C-BCD22BE23A65}"/>
              </a:ext>
            </a:extLst>
          </p:cNvPr>
          <p:cNvSpPr/>
          <p:nvPr/>
        </p:nvSpPr>
        <p:spPr>
          <a:xfrm>
            <a:off x="8839800" y="1851487"/>
            <a:ext cx="1508545" cy="24114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114BA9-C7DC-674D-45EA-2718CE8EFBEF}"/>
              </a:ext>
            </a:extLst>
          </p:cNvPr>
          <p:cNvSpPr txBox="1"/>
          <p:nvPr/>
        </p:nvSpPr>
        <p:spPr>
          <a:xfrm>
            <a:off x="8899110" y="2046901"/>
            <a:ext cx="1449235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852B5B-8D79-8B21-9E7E-15CF0C3497EC}"/>
              </a:ext>
            </a:extLst>
          </p:cNvPr>
          <p:cNvSpPr txBox="1"/>
          <p:nvPr/>
        </p:nvSpPr>
        <p:spPr>
          <a:xfrm>
            <a:off x="8457280" y="2079406"/>
            <a:ext cx="253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2"/>
                </a:solidFill>
              </a:rPr>
              <a:t>i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104E5B-0972-0B28-C324-9A5461209901}"/>
              </a:ext>
            </a:extLst>
          </p:cNvPr>
          <p:cNvSpPr txBox="1"/>
          <p:nvPr/>
        </p:nvSpPr>
        <p:spPr>
          <a:xfrm>
            <a:off x="8882734" y="3372025"/>
            <a:ext cx="1465611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0x10000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C324C5-5A1C-11AB-3448-A11E852F5101}"/>
              </a:ext>
            </a:extLst>
          </p:cNvPr>
          <p:cNvSpPr txBox="1"/>
          <p:nvPr/>
        </p:nvSpPr>
        <p:spPr>
          <a:xfrm>
            <a:off x="7860045" y="3380958"/>
            <a:ext cx="979755" cy="53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p = </a:t>
            </a:r>
            <a:r>
              <a:rPr lang="en-US" sz="2400" dirty="0">
                <a:solidFill>
                  <a:srgbClr val="FF0000"/>
                </a:solidFill>
              </a:rPr>
              <a:t>&amp;</a:t>
            </a:r>
            <a:r>
              <a:rPr lang="en-US" sz="2400" dirty="0" err="1">
                <a:solidFill>
                  <a:schemeClr val="tx2"/>
                </a:solidFill>
              </a:rPr>
              <a:t>i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2" name="U-Turn Arrow 21">
            <a:extLst>
              <a:ext uri="{FF2B5EF4-FFF2-40B4-BE49-F238E27FC236}">
                <a16:creationId xmlns:a16="http://schemas.microsoft.com/office/drawing/2014/main" id="{CD040E34-6730-0106-134E-3194C9E67436}"/>
              </a:ext>
            </a:extLst>
          </p:cNvPr>
          <p:cNvSpPr/>
          <p:nvPr/>
        </p:nvSpPr>
        <p:spPr>
          <a:xfrm rot="5400000" flipH="1">
            <a:off x="9716611" y="2692320"/>
            <a:ext cx="1419476" cy="472690"/>
          </a:xfrm>
          <a:prstGeom prst="uturnArrow">
            <a:avLst>
              <a:gd name="adj1" fmla="val 13051"/>
              <a:gd name="adj2" fmla="val 14545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847DEC-0B32-2A47-767C-2587B70BCD89}"/>
              </a:ext>
            </a:extLst>
          </p:cNvPr>
          <p:cNvSpPr txBox="1"/>
          <p:nvPr/>
        </p:nvSpPr>
        <p:spPr>
          <a:xfrm>
            <a:off x="10778078" y="346492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8B34B6-E378-8FC2-F86A-0FB40FF1C6A9}"/>
              </a:ext>
            </a:extLst>
          </p:cNvPr>
          <p:cNvSpPr txBox="1"/>
          <p:nvPr/>
        </p:nvSpPr>
        <p:spPr>
          <a:xfrm>
            <a:off x="10859790" y="2075227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0x10000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EA6721F-2B68-1FEC-051E-F59F1E1DBB86}"/>
              </a:ext>
            </a:extLst>
          </p:cNvPr>
          <p:cNvSpPr/>
          <p:nvPr/>
        </p:nvSpPr>
        <p:spPr>
          <a:xfrm>
            <a:off x="9530218" y="2616380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4B6025-1A80-49F8-6DB4-52D3CBF32A52}"/>
              </a:ext>
            </a:extLst>
          </p:cNvPr>
          <p:cNvSpPr/>
          <p:nvPr/>
        </p:nvSpPr>
        <p:spPr>
          <a:xfrm>
            <a:off x="9530217" y="2862408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7D3182B-816E-27AE-9BCD-52DFC0201728}"/>
              </a:ext>
            </a:extLst>
          </p:cNvPr>
          <p:cNvSpPr/>
          <p:nvPr/>
        </p:nvSpPr>
        <p:spPr>
          <a:xfrm>
            <a:off x="9530217" y="3117216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69AB6D-E7A6-5CEE-7B09-66B1D6F7F817}"/>
              </a:ext>
            </a:extLst>
          </p:cNvPr>
          <p:cNvSpPr txBox="1"/>
          <p:nvPr/>
        </p:nvSpPr>
        <p:spPr>
          <a:xfrm>
            <a:off x="9074365" y="925270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Memory </a:t>
            </a:r>
          </a:p>
          <a:p>
            <a:r>
              <a:rPr lang="en-US" dirty="0">
                <a:solidFill>
                  <a:schemeClr val="accent6"/>
                </a:solidFill>
              </a:rPr>
              <a:t>contents</a:t>
            </a:r>
          </a:p>
          <a:p>
            <a:r>
              <a:rPr lang="en-US" dirty="0">
                <a:solidFill>
                  <a:schemeClr val="accent6"/>
                </a:solidFill>
              </a:rPr>
              <a:t>4 bytes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BA5B40-9269-21B0-A648-F5B90EC7BE49}"/>
              </a:ext>
            </a:extLst>
          </p:cNvPr>
          <p:cNvSpPr txBox="1"/>
          <p:nvPr/>
        </p:nvSpPr>
        <p:spPr>
          <a:xfrm>
            <a:off x="10872585" y="949466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Memory </a:t>
            </a:r>
          </a:p>
          <a:p>
            <a:r>
              <a:rPr lang="en-US" dirty="0">
                <a:solidFill>
                  <a:schemeClr val="accent6"/>
                </a:solidFill>
              </a:rPr>
              <a:t>address</a:t>
            </a:r>
          </a:p>
          <a:p>
            <a:r>
              <a:rPr lang="en-US" dirty="0">
                <a:solidFill>
                  <a:schemeClr val="accent6"/>
                </a:solidFill>
              </a:rPr>
              <a:t>4 bytes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7910CE5-6EE1-59CC-2307-9695F25A188E}"/>
              </a:ext>
            </a:extLst>
          </p:cNvPr>
          <p:cNvSpPr/>
          <p:nvPr/>
        </p:nvSpPr>
        <p:spPr>
          <a:xfrm>
            <a:off x="11287898" y="2587504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F58F9E1-9B83-2B8F-5004-EDF3FC701FA5}"/>
              </a:ext>
            </a:extLst>
          </p:cNvPr>
          <p:cNvSpPr/>
          <p:nvPr/>
        </p:nvSpPr>
        <p:spPr>
          <a:xfrm>
            <a:off x="11287897" y="2833532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C7729ED-0607-A6DC-DEDB-1CAF92E7566C}"/>
              </a:ext>
            </a:extLst>
          </p:cNvPr>
          <p:cNvSpPr/>
          <p:nvPr/>
        </p:nvSpPr>
        <p:spPr>
          <a:xfrm>
            <a:off x="11287897" y="3088340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142665-4962-9B18-6899-4E6B9E4CD24A}"/>
              </a:ext>
            </a:extLst>
          </p:cNvPr>
          <p:cNvSpPr txBox="1"/>
          <p:nvPr/>
        </p:nvSpPr>
        <p:spPr>
          <a:xfrm>
            <a:off x="10348345" y="4092775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address</a:t>
            </a:r>
          </a:p>
        </p:txBody>
      </p:sp>
    </p:spTree>
    <p:extLst>
      <p:ext uri="{BB962C8B-B14F-4D97-AF65-F5344CB8AC3E}">
        <p14:creationId xmlns:p14="http://schemas.microsoft.com/office/powerpoint/2010/main" val="355815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26256" y="645401"/>
                <a:ext cx="11646795" cy="5916764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Binary is base 2</a:t>
                </a:r>
              </a:p>
              <a:p>
                <a:pPr lvl="1"/>
                <a:r>
                  <a:rPr lang="en-US" sz="2000" i="1" dirty="0">
                    <a:solidFill>
                      <a:schemeClr val="tx1">
                        <a:lumMod val="50000"/>
                      </a:schemeClr>
                    </a:solidFill>
                  </a:rPr>
                  <a:t>adjective: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being in a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state of one of two </a:t>
                </a:r>
                <a:r>
                  <a:rPr lang="en-US" sz="2000" b="1" dirty="0">
                    <a:solidFill>
                      <a:schemeClr val="accent1"/>
                    </a:solidFill>
                  </a:rPr>
                  <a:t>mutually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b="1" dirty="0">
                    <a:solidFill>
                      <a:schemeClr val="accent1"/>
                    </a:solidFill>
                  </a:rPr>
                  <a:t>exclusive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conditions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such as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on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or </a:t>
                </a:r>
                <a:r>
                  <a:rPr lang="en-US" sz="2000" dirty="0">
                    <a:solidFill>
                      <a:srgbClr val="0070C0"/>
                    </a:solidFill>
                  </a:rPr>
                  <a:t>off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true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or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rgbClr val="0070C0"/>
                    </a:solidFill>
                  </a:rPr>
                  <a:t>false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molten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or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rgbClr val="0070C0"/>
                    </a:solidFill>
                  </a:rPr>
                  <a:t>frozen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presence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or absence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of a signal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From Late Latin </a:t>
                </a:r>
                <a:r>
                  <a:rPr lang="en-US" sz="2000" i="1" dirty="0" err="1">
                    <a:solidFill>
                      <a:schemeClr val="tx1">
                        <a:lumMod val="50000"/>
                      </a:schemeClr>
                    </a:solidFill>
                  </a:rPr>
                  <a:t>bīnārius</a:t>
                </a:r>
                <a:r>
                  <a:rPr lang="en-US" sz="2000" i="1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(“consisting of two”)</a:t>
                </a:r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Two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symbols:</a:t>
                </a:r>
              </a:p>
              <a:p>
                <a:pPr marL="354012" lvl="1" indent="0">
                  <a:buNone/>
                </a:pPr>
                <a:r>
                  <a:rPr lang="en-US" sz="2000" b="1" dirty="0">
                    <a:solidFill>
                      <a:schemeClr val="tx1">
                        <a:lumMod val="50000"/>
                      </a:schemeClr>
                    </a:solidFill>
                  </a:rPr>
                  <a:t>0    1</a:t>
                </a:r>
              </a:p>
              <a:p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Numbers in C that start with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rgbClr val="FF0000"/>
                    </a:solidFill>
                  </a:rPr>
                  <a:t>0b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 are binary</a:t>
                </a:r>
              </a:p>
              <a:p>
                <a:r>
                  <a:rPr lang="en-US" sz="2400" u="sng" dirty="0">
                    <a:solidFill>
                      <a:schemeClr val="tx1">
                        <a:lumMod val="50000"/>
                      </a:schemeClr>
                    </a:solidFill>
                  </a:rPr>
                  <a:t>Example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:  What is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FF0000"/>
                    </a:solidFill>
                  </a:rPr>
                  <a:t>0b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110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 in base 10?</a:t>
                </a:r>
              </a:p>
              <a:p>
                <a:pPr lvl="1"/>
                <a:r>
                  <a:rPr lang="en-US" sz="2000" dirty="0">
                    <a:solidFill>
                      <a:srgbClr val="FF0000"/>
                    </a:solidFill>
                  </a:rPr>
                  <a:t>0b</a:t>
                </a:r>
                <a:r>
                  <a:rPr lang="en-US" sz="2000" dirty="0">
                    <a:solidFill>
                      <a:srgbClr val="0070C0"/>
                    </a:solidFill>
                  </a:rPr>
                  <a:t>110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= </a:t>
                </a:r>
                <a:r>
                  <a:rPr lang="en-US" sz="2000" dirty="0">
                    <a:solidFill>
                      <a:srgbClr val="0070C0"/>
                    </a:solidFill>
                  </a:rPr>
                  <a:t>110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=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1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2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1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1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0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0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= 6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</a:p>
              <a:p>
                <a:pPr lvl="1"/>
                <a:endParaRPr lang="en-US" sz="2000" baseline="-25000" dirty="0"/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bit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is a </a:t>
                </a:r>
                <a:r>
                  <a:rPr lang="en-US" sz="2400" dirty="0">
                    <a:solidFill>
                      <a:srgbClr val="2C895B"/>
                    </a:solidFill>
                  </a:rPr>
                  <a:t>single binary digit</a:t>
                </a:r>
              </a:p>
              <a:p>
                <a:r>
                  <a:rPr lang="en-US" sz="2400" dirty="0">
                    <a:solidFill>
                      <a:schemeClr val="accent5"/>
                    </a:solidFill>
                  </a:rPr>
                  <a:t>A </a:t>
                </a:r>
                <a:r>
                  <a:rPr lang="en-US" sz="2400" b="1" dirty="0">
                    <a:solidFill>
                      <a:schemeClr val="accent5"/>
                    </a:solidFill>
                  </a:rPr>
                  <a:t>byte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is an 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8-bit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value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26256" y="645401"/>
                <a:ext cx="11646795" cy="5916764"/>
              </a:xfrm>
              <a:blipFill>
                <a:blip r:embed="rId3"/>
                <a:stretch>
                  <a:fillRect l="-763" t="-214" r="-10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ACBE630-FE61-C746-B2DC-60E41896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73" y="157566"/>
            <a:ext cx="10515600" cy="497393"/>
          </a:xfrm>
        </p:spPr>
        <p:txBody>
          <a:bodyPr/>
          <a:lstStyle/>
          <a:p>
            <a:r>
              <a:rPr lang="en-US" dirty="0"/>
              <a:t>Review: Binary Numbering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A1D2EF2-50F8-4B47-9EC1-46818D1AD8EC}"/>
              </a:ext>
            </a:extLst>
          </p:cNvPr>
          <p:cNvGrpSpPr/>
          <p:nvPr/>
        </p:nvGrpSpPr>
        <p:grpSpPr>
          <a:xfrm>
            <a:off x="4790212" y="4405125"/>
            <a:ext cx="1747948" cy="798295"/>
            <a:chOff x="4911706" y="4731240"/>
            <a:chExt cx="1747948" cy="7982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6B2148-A562-0240-812D-BBFC0CD36917}"/>
                </a:ext>
              </a:extLst>
            </p:cNvPr>
            <p:cNvSpPr txBox="1"/>
            <p:nvPr/>
          </p:nvSpPr>
          <p:spPr>
            <a:xfrm>
              <a:off x="5051521" y="5160203"/>
              <a:ext cx="1608133" cy="369332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powers of two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17C7691-ABD2-4146-8FC1-96A580D15B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11706" y="4761748"/>
              <a:ext cx="426364" cy="3670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B7AEA78-8E83-5D44-805F-54B39FA3BC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5114" y="4731240"/>
              <a:ext cx="0" cy="42803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04" name="Picture 8" descr="How to Easily Create a Matrix Schedule - ArchSmarter -">
            <a:extLst>
              <a:ext uri="{FF2B5EF4-FFF2-40B4-BE49-F238E27FC236}">
                <a16:creationId xmlns:a16="http://schemas.microsoft.com/office/drawing/2014/main" id="{96734651-4953-A445-AA84-FEBB585A2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0938" y="2233469"/>
            <a:ext cx="5076840" cy="29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02962C-F3A2-7645-9C66-2D75FB603CFE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426257" y="6082404"/>
                <a:ext cx="10982494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 xmlns:m="http://schemas.openxmlformats.org/officeDocument/2006/math"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𝑈𝑛𝑠𝑖𝑔𝑛𝑒𝑑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𝑏𝑖𝑛𝑎𝑟𝑦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𝑁𝑢𝑚𝑏𝑒𝑟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= </m:t>
                    </m:r>
                    <m:nary>
                      <m:naryPr>
                        <m:chr m:val="∑"/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=0</m:t>
                        </m:r>
                      </m:sub>
                      <m:sup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𝑥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sSup>
                          <m:sSup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2</m:t>
                            </m:r>
                          </m:e>
                          <m:sup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Courier New" panose="02070309020205020404" pitchFamily="49" charset="0"/>
                    <a:cs typeface="Courier New" panose="02070309020205020404" pitchFamily="49" charset="0"/>
                    <a:sym typeface="Helvetica Light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−2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−2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…+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p>
                    </m:sSup>
                  </m:oMath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02962C-F3A2-7645-9C66-2D75FB603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426257" y="6082404"/>
                <a:ext cx="10982494" cy="369332"/>
              </a:xfrm>
              <a:prstGeom prst="rect">
                <a:avLst/>
              </a:prstGeom>
              <a:blipFill>
                <a:blip r:embed="rId6"/>
                <a:stretch>
                  <a:fillRect l="-577" t="-131034" r="-115" b="-20689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33D136A-933E-B542-922B-B12EEFBF69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58702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1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82761" y="678190"/>
            <a:ext cx="9370939" cy="594112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As with any variable, you can change a pointers value (contents) </a:t>
            </a:r>
          </a:p>
          <a:p>
            <a:pPr marL="679450" lvl="2" indent="0">
              <a:buNone/>
            </a:pP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j;	 </a:t>
            </a:r>
            <a:r>
              <a:rPr lang="en-US" sz="2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now points at j */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endParaRPr lang="en-US" sz="24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	 </a:t>
            </a:r>
            <a:r>
              <a:rPr lang="en-US" sz="2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now points at </a:t>
            </a:r>
            <a:r>
              <a:rPr lang="en-US" sz="24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/>
              <a:t>Using Pointer Variables and the Address Operator &amp; - 2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3E7FEDA-6632-4604-7DD5-73AD9B6B60AB}"/>
              </a:ext>
            </a:extLst>
          </p:cNvPr>
          <p:cNvGrpSpPr/>
          <p:nvPr/>
        </p:nvGrpSpPr>
        <p:grpSpPr>
          <a:xfrm>
            <a:off x="4432248" y="1592782"/>
            <a:ext cx="2772950" cy="2411407"/>
            <a:chOff x="5162498" y="1535632"/>
            <a:chExt cx="2772950" cy="241140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EAA5360-44D0-3E48-F822-5BA160FFF5EC}"/>
                </a:ext>
              </a:extLst>
            </p:cNvPr>
            <p:cNvSpPr/>
            <p:nvPr/>
          </p:nvSpPr>
          <p:spPr>
            <a:xfrm>
              <a:off x="5421499" y="1535632"/>
              <a:ext cx="1121541" cy="241140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3DE8F3D-454F-1145-9E6E-9F93305EC3B6}"/>
                </a:ext>
              </a:extLst>
            </p:cNvPr>
            <p:cNvGrpSpPr/>
            <p:nvPr/>
          </p:nvGrpSpPr>
          <p:grpSpPr>
            <a:xfrm>
              <a:off x="5162498" y="1816598"/>
              <a:ext cx="1813687" cy="1800705"/>
              <a:chOff x="7209786" y="4651331"/>
              <a:chExt cx="1813687" cy="1800705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366298-FAA6-AD45-84E5-EB3DB864A1E5}"/>
                  </a:ext>
                </a:extLst>
              </p:cNvPr>
              <p:cNvSpPr txBox="1"/>
              <p:nvPr/>
            </p:nvSpPr>
            <p:spPr>
              <a:xfrm>
                <a:off x="7522692" y="5325706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77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1F8CDD-B7AD-9F4F-8872-A3FDBC372AB8}"/>
                  </a:ext>
                </a:extLst>
              </p:cNvPr>
              <p:cNvSpPr txBox="1"/>
              <p:nvPr/>
            </p:nvSpPr>
            <p:spPr>
              <a:xfrm>
                <a:off x="7209786" y="5302109"/>
                <a:ext cx="2535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j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D92413-63CD-5646-9026-6B3DFC35F809}"/>
                  </a:ext>
                </a:extLst>
              </p:cNvPr>
              <p:cNvSpPr txBox="1"/>
              <p:nvPr/>
            </p:nvSpPr>
            <p:spPr>
              <a:xfrm>
                <a:off x="7506316" y="5990371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24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FE1C23-B83A-8D4A-B136-7769DEEC5699}"/>
                  </a:ext>
                </a:extLst>
              </p:cNvPr>
              <p:cNvSpPr txBox="1"/>
              <p:nvPr/>
            </p:nvSpPr>
            <p:spPr>
              <a:xfrm>
                <a:off x="7209786" y="5946593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p</a:t>
                </a:r>
              </a:p>
            </p:txBody>
          </p:sp>
          <p:sp>
            <p:nvSpPr>
              <p:cNvPr id="10" name="U-Turn Arrow 9">
                <a:extLst>
                  <a:ext uri="{FF2B5EF4-FFF2-40B4-BE49-F238E27FC236}">
                    <a16:creationId xmlns:a16="http://schemas.microsoft.com/office/drawing/2014/main" id="{BAEA332E-0D3A-7F4F-A090-18ABED9ADE21}"/>
                  </a:ext>
                </a:extLst>
              </p:cNvPr>
              <p:cNvSpPr/>
              <p:nvPr/>
            </p:nvSpPr>
            <p:spPr>
              <a:xfrm rot="5400000" flipH="1">
                <a:off x="8234657" y="5503125"/>
                <a:ext cx="830996" cy="746637"/>
              </a:xfrm>
              <a:prstGeom prst="uturnArrow">
                <a:avLst>
                  <a:gd name="adj1" fmla="val 13051"/>
                  <a:gd name="adj2" fmla="val 14545"/>
                  <a:gd name="adj3" fmla="val 25000"/>
                  <a:gd name="adj4" fmla="val 43750"/>
                  <a:gd name="adj5" fmla="val 5668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32D666-40F3-1347-BADD-13DDB9834308}"/>
                  </a:ext>
                </a:extLst>
              </p:cNvPr>
              <p:cNvSpPr txBox="1"/>
              <p:nvPr/>
            </p:nvSpPr>
            <p:spPr>
              <a:xfrm>
                <a:off x="7522692" y="4674928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42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CBEC54-C339-C74B-94B2-863B5214E082}"/>
                  </a:ext>
                </a:extLst>
              </p:cNvPr>
              <p:cNvSpPr txBox="1"/>
              <p:nvPr/>
            </p:nvSpPr>
            <p:spPr>
              <a:xfrm>
                <a:off x="7209786" y="4651331"/>
                <a:ext cx="2535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>
                    <a:solidFill>
                      <a:schemeClr val="tx2"/>
                    </a:solidFill>
                  </a:rPr>
                  <a:t>i</a:t>
                </a:r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BE8FBC-93F9-BE0B-4C87-4BE4FDC0491F}"/>
                </a:ext>
              </a:extLst>
            </p:cNvPr>
            <p:cNvSpPr txBox="1"/>
            <p:nvPr/>
          </p:nvSpPr>
          <p:spPr>
            <a:xfrm>
              <a:off x="6930045" y="3328834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0x800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0B4178-E086-3DE6-CAFE-728A8C02BC4E}"/>
                </a:ext>
              </a:extLst>
            </p:cNvPr>
            <p:cNvSpPr txBox="1"/>
            <p:nvPr/>
          </p:nvSpPr>
          <p:spPr>
            <a:xfrm>
              <a:off x="6865924" y="1618114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Address</a:t>
              </a:r>
            </a:p>
            <a:p>
              <a:r>
                <a:rPr lang="en-US" dirty="0"/>
                <a:t>0x1000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EF754DF-94EC-20CA-0CDD-ECE13DE42010}"/>
                </a:ext>
              </a:extLst>
            </p:cNvPr>
            <p:cNvSpPr txBox="1"/>
            <p:nvPr/>
          </p:nvSpPr>
          <p:spPr>
            <a:xfrm>
              <a:off x="6930044" y="2490973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0x900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E4A51F-C96A-8F67-8B92-F8743BC11757}"/>
                </a:ext>
              </a:extLst>
            </p:cNvPr>
            <p:cNvSpPr txBox="1"/>
            <p:nvPr/>
          </p:nvSpPr>
          <p:spPr>
            <a:xfrm>
              <a:off x="5416508" y="3204874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0x900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F279C1D-D33E-0C25-D8A2-2465A3D7A896}"/>
              </a:ext>
            </a:extLst>
          </p:cNvPr>
          <p:cNvGrpSpPr/>
          <p:nvPr/>
        </p:nvGrpSpPr>
        <p:grpSpPr>
          <a:xfrm>
            <a:off x="3706815" y="4315963"/>
            <a:ext cx="3562503" cy="2157997"/>
            <a:chOff x="4437065" y="4258813"/>
            <a:chExt cx="3562503" cy="215799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9DFC676-40B7-8C65-EED7-12E70EBFF662}"/>
                </a:ext>
              </a:extLst>
            </p:cNvPr>
            <p:cNvSpPr txBox="1"/>
            <p:nvPr/>
          </p:nvSpPr>
          <p:spPr>
            <a:xfrm>
              <a:off x="6994165" y="5969533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0x800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B7B95F-FC15-5128-EDB8-1B1AD1CF3F35}"/>
                </a:ext>
              </a:extLst>
            </p:cNvPr>
            <p:cNvSpPr txBox="1"/>
            <p:nvPr/>
          </p:nvSpPr>
          <p:spPr>
            <a:xfrm>
              <a:off x="6930044" y="4258813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Address</a:t>
              </a:r>
            </a:p>
            <a:p>
              <a:r>
                <a:rPr lang="en-US" dirty="0"/>
                <a:t>0x1000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E19576D-EC3C-740C-CB8F-1B7E8DC38192}"/>
                </a:ext>
              </a:extLst>
            </p:cNvPr>
            <p:cNvSpPr txBox="1"/>
            <p:nvPr/>
          </p:nvSpPr>
          <p:spPr>
            <a:xfrm>
              <a:off x="6994164" y="5131672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0x900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F849D38-2D2C-C014-9536-C6E2E718AFED}"/>
                </a:ext>
              </a:extLst>
            </p:cNvPr>
            <p:cNvSpPr/>
            <p:nvPr/>
          </p:nvSpPr>
          <p:spPr>
            <a:xfrm>
              <a:off x="5362282" y="4416354"/>
              <a:ext cx="1121541" cy="200045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00C97FB-2AD0-1C40-BDF4-737D5FA30C09}"/>
                </a:ext>
              </a:extLst>
            </p:cNvPr>
            <p:cNvGrpSpPr/>
            <p:nvPr/>
          </p:nvGrpSpPr>
          <p:grpSpPr>
            <a:xfrm>
              <a:off x="4437065" y="4558791"/>
              <a:ext cx="2382588" cy="1800705"/>
              <a:chOff x="9095772" y="4606448"/>
              <a:chExt cx="2382588" cy="180070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8606EF-1500-4C46-B0CC-FD3B9B40B538}"/>
                  </a:ext>
                </a:extLst>
              </p:cNvPr>
              <p:cNvSpPr txBox="1"/>
              <p:nvPr/>
            </p:nvSpPr>
            <p:spPr>
              <a:xfrm>
                <a:off x="10080299" y="5280823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77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E6E25F7-F23D-E442-8BF4-FF392EB0AE06}"/>
                  </a:ext>
                </a:extLst>
              </p:cNvPr>
              <p:cNvSpPr txBox="1"/>
              <p:nvPr/>
            </p:nvSpPr>
            <p:spPr>
              <a:xfrm>
                <a:off x="9767393" y="5257226"/>
                <a:ext cx="2535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j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ABB872C-C29A-D747-9443-46FEE0DA17ED}"/>
                  </a:ext>
                </a:extLst>
              </p:cNvPr>
              <p:cNvSpPr txBox="1"/>
              <p:nvPr/>
            </p:nvSpPr>
            <p:spPr>
              <a:xfrm>
                <a:off x="10063923" y="5945488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24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F14BFC2-3901-EB4F-A01B-31D5C9AF551D}"/>
                  </a:ext>
                </a:extLst>
              </p:cNvPr>
              <p:cNvSpPr txBox="1"/>
              <p:nvPr/>
            </p:nvSpPr>
            <p:spPr>
              <a:xfrm>
                <a:off x="9767393" y="5901710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p</a:t>
                </a:r>
              </a:p>
            </p:txBody>
          </p:sp>
          <p:sp>
            <p:nvSpPr>
              <p:cNvPr id="17" name="U-Turn Arrow 16">
                <a:extLst>
                  <a:ext uri="{FF2B5EF4-FFF2-40B4-BE49-F238E27FC236}">
                    <a16:creationId xmlns:a16="http://schemas.microsoft.com/office/drawing/2014/main" id="{5F37CB1E-362A-F74F-929A-4BF543DD7B84}"/>
                  </a:ext>
                </a:extLst>
              </p:cNvPr>
              <p:cNvSpPr/>
              <p:nvPr/>
            </p:nvSpPr>
            <p:spPr>
              <a:xfrm rot="5400000" flipH="1">
                <a:off x="10544198" y="5180688"/>
                <a:ext cx="1330977" cy="537346"/>
              </a:xfrm>
              <a:prstGeom prst="uturnArrow">
                <a:avLst>
                  <a:gd name="adj1" fmla="val 13051"/>
                  <a:gd name="adj2" fmla="val 14545"/>
                  <a:gd name="adj3" fmla="val 25000"/>
                  <a:gd name="adj4" fmla="val 43750"/>
                  <a:gd name="adj5" fmla="val 8063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07C803-0BDA-174E-A9E0-C5226D64D626}"/>
                  </a:ext>
                </a:extLst>
              </p:cNvPr>
              <p:cNvSpPr txBox="1"/>
              <p:nvPr/>
            </p:nvSpPr>
            <p:spPr>
              <a:xfrm>
                <a:off x="10080299" y="4630045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42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2BC46C3-FE9B-8E4D-A99C-DDEF2F25D096}"/>
                  </a:ext>
                </a:extLst>
              </p:cNvPr>
              <p:cNvSpPr txBox="1"/>
              <p:nvPr/>
            </p:nvSpPr>
            <p:spPr>
              <a:xfrm>
                <a:off x="9767393" y="4606448"/>
                <a:ext cx="2535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>
                    <a:solidFill>
                      <a:schemeClr val="tx2"/>
                    </a:solidFill>
                  </a:rPr>
                  <a:t>i</a:t>
                </a:r>
                <a:endParaRPr lang="en-US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" name="Right Arrow 3">
                <a:extLst>
                  <a:ext uri="{FF2B5EF4-FFF2-40B4-BE49-F238E27FC236}">
                    <a16:creationId xmlns:a16="http://schemas.microsoft.com/office/drawing/2014/main" id="{9CD25161-45CA-224E-8DA3-3434F59B89E8}"/>
                  </a:ext>
                </a:extLst>
              </p:cNvPr>
              <p:cNvSpPr/>
              <p:nvPr/>
            </p:nvSpPr>
            <p:spPr>
              <a:xfrm>
                <a:off x="9095772" y="5136593"/>
                <a:ext cx="446049" cy="461665"/>
              </a:xfrm>
              <a:prstGeom prst="rightArrow">
                <a:avLst/>
              </a:prstGeom>
              <a:solidFill>
                <a:srgbClr val="2C895B"/>
              </a:solidFill>
              <a:ln>
                <a:solidFill>
                  <a:srgbClr val="2C89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98629EF-D24A-FB0D-486B-4CFEB1D5F7E4}"/>
                </a:ext>
              </a:extLst>
            </p:cNvPr>
            <p:cNvSpPr txBox="1"/>
            <p:nvPr/>
          </p:nvSpPr>
          <p:spPr>
            <a:xfrm>
              <a:off x="5351653" y="6001003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0x1000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D3385F7-AF10-C840-9C8D-8C1433D134CF}"/>
              </a:ext>
            </a:extLst>
          </p:cNvPr>
          <p:cNvGrpSpPr/>
          <p:nvPr/>
        </p:nvGrpSpPr>
        <p:grpSpPr>
          <a:xfrm>
            <a:off x="1474391" y="2062244"/>
            <a:ext cx="3314045" cy="1323740"/>
            <a:chOff x="1474391" y="2062244"/>
            <a:chExt cx="3314045" cy="132374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BA4323F-6FD5-F8F7-E775-FEEC5D82A798}"/>
                </a:ext>
              </a:extLst>
            </p:cNvPr>
            <p:cNvSpPr txBox="1"/>
            <p:nvPr/>
          </p:nvSpPr>
          <p:spPr>
            <a:xfrm>
              <a:off x="1474391" y="2062244"/>
              <a:ext cx="2136845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See that p's value (contents) is the address of </a:t>
              </a:r>
              <a:r>
                <a:rPr lang="en-US" dirty="0" err="1">
                  <a:solidFill>
                    <a:srgbClr val="0070C0"/>
                  </a:solidFill>
                </a:rPr>
                <a:t>i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E463D4A-3C74-8025-76C7-EAF46CCBCDBE}"/>
                </a:ext>
              </a:extLst>
            </p:cNvPr>
            <p:cNvCxnSpPr/>
            <p:nvPr/>
          </p:nvCxnSpPr>
          <p:spPr>
            <a:xfrm>
              <a:off x="3606800" y="2768600"/>
              <a:ext cx="1181636" cy="61738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371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172E8-F43A-2D47-ABC8-A831738FAC3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282464" y="595934"/>
            <a:ext cx="10153816" cy="589273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The </a:t>
            </a:r>
            <a:r>
              <a:rPr lang="en-US" sz="2400" b="1" i="1" dirty="0">
                <a:solidFill>
                  <a:schemeClr val="accent1"/>
                </a:solidFill>
              </a:rPr>
              <a:t>indirection operator 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FF0000"/>
                </a:solidFill>
              </a:rPr>
              <a:t>*</a:t>
            </a:r>
            <a:r>
              <a:rPr lang="en-US" sz="2400" dirty="0"/>
              <a:t>) or the </a:t>
            </a:r>
            <a:r>
              <a:rPr lang="en-US" sz="2400" i="1" dirty="0">
                <a:solidFill>
                  <a:srgbClr val="0070C0"/>
                </a:solidFill>
              </a:rPr>
              <a:t>dereference operator to a variable </a:t>
            </a:r>
            <a:r>
              <a:rPr lang="en-US" sz="2400" dirty="0"/>
              <a:t>is the </a:t>
            </a:r>
            <a:r>
              <a:rPr lang="en-US" sz="2400" b="1" dirty="0"/>
              <a:t>inverse </a:t>
            </a:r>
            <a:r>
              <a:rPr lang="en-US" sz="2400" dirty="0"/>
              <a:t>of the </a:t>
            </a:r>
            <a:r>
              <a:rPr lang="en-US" sz="2400" i="1" dirty="0">
                <a:solidFill>
                  <a:schemeClr val="accent5"/>
                </a:solidFill>
              </a:rPr>
              <a:t>address operator </a:t>
            </a:r>
            <a:r>
              <a:rPr lang="en-US" sz="2400" dirty="0">
                <a:solidFill>
                  <a:schemeClr val="accent5"/>
                </a:solidFill>
              </a:rPr>
              <a:t>(&amp;)</a:t>
            </a:r>
          </a:p>
          <a:p>
            <a:r>
              <a:rPr lang="en-US" sz="2400" b="1" dirty="0"/>
              <a:t>address operator (</a:t>
            </a:r>
            <a:r>
              <a:rPr lang="en-US" sz="2400" b="1" dirty="0">
                <a:solidFill>
                  <a:srgbClr val="2C895B"/>
                </a:solidFill>
              </a:rPr>
              <a:t>&amp;</a:t>
            </a:r>
            <a:r>
              <a:rPr lang="en-US" sz="2400" b="1" dirty="0"/>
              <a:t>) </a:t>
            </a:r>
            <a:r>
              <a:rPr lang="en-US" sz="2400" dirty="0"/>
              <a:t>can be thought of as:</a:t>
            </a:r>
          </a:p>
          <a:p>
            <a:pPr marL="0" indent="0">
              <a:buNone/>
            </a:pPr>
            <a:r>
              <a:rPr lang="en-US" sz="2400" dirty="0"/>
              <a:t>		 </a:t>
            </a:r>
            <a:r>
              <a:rPr lang="en-US" sz="2400" i="1" dirty="0">
                <a:solidFill>
                  <a:schemeClr val="accent1"/>
                </a:solidFill>
              </a:rPr>
              <a:t>"get the address of this box”</a:t>
            </a:r>
            <a:r>
              <a:rPr lang="en-US" sz="2400" dirty="0">
                <a:solidFill>
                  <a:schemeClr val="accent1"/>
                </a:solidFill>
              </a:rPr>
              <a:t>"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indirection operator (</a:t>
            </a:r>
            <a:r>
              <a:rPr lang="en-US" sz="2400" b="1" dirty="0">
                <a:solidFill>
                  <a:srgbClr val="FF0000"/>
                </a:solidFill>
              </a:rPr>
              <a:t>*</a:t>
            </a:r>
            <a:r>
              <a:rPr lang="en-US" sz="2400" b="1" dirty="0"/>
              <a:t>) </a:t>
            </a:r>
            <a:r>
              <a:rPr lang="en-US" sz="2400" dirty="0"/>
              <a:t>can be thought of as: </a:t>
            </a:r>
          </a:p>
          <a:p>
            <a:pPr marL="0" indent="0">
              <a:buNone/>
            </a:pPr>
            <a:r>
              <a:rPr lang="en-US" sz="2400" i="1" dirty="0"/>
              <a:t>		"</a:t>
            </a:r>
            <a:r>
              <a:rPr lang="en-US" sz="2400" i="1" dirty="0">
                <a:solidFill>
                  <a:schemeClr val="accent1"/>
                </a:solidFill>
              </a:rPr>
              <a:t>follow the arrow to the next box and get its contents”"</a:t>
            </a:r>
          </a:p>
          <a:p>
            <a:r>
              <a:rPr lang="en-US" sz="2200" b="1" dirty="0">
                <a:solidFill>
                  <a:schemeClr val="accent6"/>
                </a:solidFill>
              </a:rPr>
              <a:t>Indirection operator causes an additional read to occur</a:t>
            </a:r>
            <a:r>
              <a:rPr lang="en-US" sz="2200" dirty="0">
                <a:solidFill>
                  <a:schemeClr val="accent6"/>
                </a:solidFill>
              </a:rPr>
              <a:t>, when on either the </a:t>
            </a:r>
            <a:r>
              <a:rPr lang="en-US" sz="2200" dirty="0" err="1">
                <a:solidFill>
                  <a:schemeClr val="accent6"/>
                </a:solidFill>
              </a:rPr>
              <a:t>Rside</a:t>
            </a:r>
            <a:r>
              <a:rPr lang="en-US" sz="2200" dirty="0">
                <a:solidFill>
                  <a:schemeClr val="accent6"/>
                </a:solidFill>
              </a:rPr>
              <a:t> or </a:t>
            </a:r>
            <a:r>
              <a:rPr lang="en-US" sz="2200" dirty="0" err="1">
                <a:solidFill>
                  <a:schemeClr val="accent6"/>
                </a:solidFill>
              </a:rPr>
              <a:t>Lside</a:t>
            </a:r>
            <a:r>
              <a:rPr lang="en-US" sz="2200" dirty="0">
                <a:solidFill>
                  <a:schemeClr val="accent6"/>
                </a:solidFill>
              </a:rPr>
              <a:t> of a statement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92CE4-BDA9-EF49-A090-7F090C68B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20000"/>
            <a:ext cx="10515600" cy="400124"/>
          </a:xfrm>
        </p:spPr>
        <p:txBody>
          <a:bodyPr/>
          <a:lstStyle/>
          <a:p>
            <a:r>
              <a:rPr lang="en-US" dirty="0"/>
              <a:t>Indirection (or dereference) Operator: 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894EC-0D09-3746-A12F-4B144940E165}"/>
              </a:ext>
            </a:extLst>
          </p:cNvPr>
          <p:cNvSpPr txBox="1"/>
          <p:nvPr/>
        </p:nvSpPr>
        <p:spPr>
          <a:xfrm>
            <a:off x="1189191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0C7E3E7-64E6-7804-3725-411519FDAADC}"/>
              </a:ext>
            </a:extLst>
          </p:cNvPr>
          <p:cNvGrpSpPr/>
          <p:nvPr/>
        </p:nvGrpSpPr>
        <p:grpSpPr>
          <a:xfrm>
            <a:off x="3753794" y="2810933"/>
            <a:ext cx="3560972" cy="1655931"/>
            <a:chOff x="3753794" y="2810933"/>
            <a:chExt cx="3560972" cy="16559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0F7864F-5233-AD25-5DCD-5EF781B00932}"/>
                </a:ext>
              </a:extLst>
            </p:cNvPr>
            <p:cNvSpPr txBox="1"/>
            <p:nvPr/>
          </p:nvSpPr>
          <p:spPr>
            <a:xfrm>
              <a:off x="4847506" y="3817781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0x900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1F519C2-FD14-8AE5-F18A-3F96BAF3CBBD}"/>
                </a:ext>
              </a:extLst>
            </p:cNvPr>
            <p:cNvSpPr txBox="1"/>
            <p:nvPr/>
          </p:nvSpPr>
          <p:spPr>
            <a:xfrm>
              <a:off x="6501723" y="2992530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0x900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0F94D6-1E61-D47B-5465-D046D91476DA}"/>
                </a:ext>
              </a:extLst>
            </p:cNvPr>
            <p:cNvSpPr txBox="1"/>
            <p:nvPr/>
          </p:nvSpPr>
          <p:spPr>
            <a:xfrm>
              <a:off x="6475580" y="3820316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0x800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0109301-4AE9-88ED-00B8-FC44ABE2CD59}"/>
                </a:ext>
              </a:extLst>
            </p:cNvPr>
            <p:cNvSpPr/>
            <p:nvPr/>
          </p:nvSpPr>
          <p:spPr>
            <a:xfrm>
              <a:off x="4828969" y="2810933"/>
              <a:ext cx="1121541" cy="165593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1DC0DBC-5B3E-CD44-B8EB-02301496B6A2}"/>
                </a:ext>
              </a:extLst>
            </p:cNvPr>
            <p:cNvGrpSpPr/>
            <p:nvPr/>
          </p:nvGrpSpPr>
          <p:grpSpPr>
            <a:xfrm>
              <a:off x="3753794" y="2960313"/>
              <a:ext cx="2552544" cy="1319698"/>
              <a:chOff x="205821" y="4771317"/>
              <a:chExt cx="2552544" cy="1134006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C64266-3D3B-7946-9D9E-EF8CFD0BBC23}"/>
                  </a:ext>
                </a:extLst>
              </p:cNvPr>
              <p:cNvSpPr txBox="1"/>
              <p:nvPr/>
            </p:nvSpPr>
            <p:spPr>
              <a:xfrm>
                <a:off x="1360303" y="4771317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42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9D09B4-C6E4-5C44-8504-FCC9916B90E1}"/>
                  </a:ext>
                </a:extLst>
              </p:cNvPr>
              <p:cNvSpPr txBox="1"/>
              <p:nvPr/>
            </p:nvSpPr>
            <p:spPr>
              <a:xfrm>
                <a:off x="205821" y="4799001"/>
                <a:ext cx="11945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i or (</a:t>
                </a:r>
                <a:r>
                  <a:rPr lang="en-US" sz="2400" dirty="0">
                    <a:solidFill>
                      <a:srgbClr val="FF0000"/>
                    </a:solidFill>
                  </a:rPr>
                  <a:t>*</a:t>
                </a:r>
                <a:r>
                  <a:rPr lang="en-US" sz="2400" dirty="0">
                    <a:solidFill>
                      <a:schemeClr val="tx2"/>
                    </a:solidFill>
                  </a:rPr>
                  <a:t>p)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B8BC04-E9DB-484D-AE67-C47ED55AC578}"/>
                  </a:ext>
                </a:extLst>
              </p:cNvPr>
              <p:cNvSpPr txBox="1"/>
              <p:nvPr/>
            </p:nvSpPr>
            <p:spPr>
              <a:xfrm>
                <a:off x="1343927" y="5435982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2400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5D36422-1D00-DB46-ADE8-C38B8CA5098C}"/>
                  </a:ext>
                </a:extLst>
              </p:cNvPr>
              <p:cNvSpPr txBox="1"/>
              <p:nvPr/>
            </p:nvSpPr>
            <p:spPr>
              <a:xfrm>
                <a:off x="321238" y="5443658"/>
                <a:ext cx="9797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p = </a:t>
                </a:r>
                <a:r>
                  <a:rPr lang="en-US" sz="2400" dirty="0">
                    <a:solidFill>
                      <a:srgbClr val="FF0000"/>
                    </a:solidFill>
                  </a:rPr>
                  <a:t>&amp;</a:t>
                </a:r>
                <a:r>
                  <a:rPr lang="en-US" sz="2400" dirty="0" err="1">
                    <a:solidFill>
                      <a:schemeClr val="tx2"/>
                    </a:solidFill>
                  </a:rPr>
                  <a:t>i</a:t>
                </a:r>
                <a:endParaRPr lang="en-US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5" name="U-Turn Arrow 14">
                <a:extLst>
                  <a:ext uri="{FF2B5EF4-FFF2-40B4-BE49-F238E27FC236}">
                    <a16:creationId xmlns:a16="http://schemas.microsoft.com/office/drawing/2014/main" id="{78D1C25D-66AB-8F4D-BE77-27F65B8C14D0}"/>
                  </a:ext>
                </a:extLst>
              </p:cNvPr>
              <p:cNvSpPr/>
              <p:nvPr/>
            </p:nvSpPr>
            <p:spPr>
              <a:xfrm rot="5400000" flipH="1">
                <a:off x="1969549" y="4893755"/>
                <a:ext cx="830996" cy="746637"/>
              </a:xfrm>
              <a:prstGeom prst="uturnArrow">
                <a:avLst>
                  <a:gd name="adj1" fmla="val 13051"/>
                  <a:gd name="adj2" fmla="val 14545"/>
                  <a:gd name="adj3" fmla="val 25000"/>
                  <a:gd name="adj4" fmla="val 43750"/>
                  <a:gd name="adj5" fmla="val 5668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916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 err="1"/>
              <a:t>Rside</a:t>
            </a:r>
            <a:r>
              <a:rPr lang="en-US" dirty="0"/>
              <a:t> Indirection (or dereference) Operator: </a:t>
            </a:r>
            <a:r>
              <a:rPr lang="en-US" dirty="0">
                <a:solidFill>
                  <a:srgbClr val="FF0000"/>
                </a:solidFill>
              </a:rPr>
              <a:t>*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8058" y="870272"/>
            <a:ext cx="10723857" cy="577741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>
                <a:cs typeface="Courier"/>
              </a:rPr>
              <a:t>Performs the following steps when the </a:t>
            </a:r>
            <a:r>
              <a:rPr lang="en-US" sz="2400" dirty="0">
                <a:solidFill>
                  <a:srgbClr val="FF0000"/>
                </a:solidFill>
                <a:cs typeface="Courier"/>
              </a:rPr>
              <a:t>*</a:t>
            </a:r>
            <a:r>
              <a:rPr lang="en-US" sz="2400" dirty="0">
                <a:cs typeface="Courier"/>
              </a:rPr>
              <a:t> is on the </a:t>
            </a:r>
            <a:r>
              <a:rPr lang="en-US" sz="2400" dirty="0" err="1">
                <a:cs typeface="Courier"/>
              </a:rPr>
              <a:t>Rside</a:t>
            </a:r>
            <a:r>
              <a:rPr lang="en-US" sz="2400" dirty="0">
                <a:cs typeface="Courier"/>
              </a:rPr>
              <a:t>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read </a:t>
            </a:r>
            <a:r>
              <a:rPr lang="en-US" sz="2400" dirty="0">
                <a:solidFill>
                  <a:schemeClr val="tx2"/>
                </a:solidFill>
              </a:rPr>
              <a:t>the</a:t>
            </a:r>
            <a:r>
              <a:rPr lang="en-US" sz="2400" dirty="0">
                <a:solidFill>
                  <a:schemeClr val="accent5"/>
                </a:solidFill>
              </a:rPr>
              <a:t> contents </a:t>
            </a:r>
            <a:r>
              <a:rPr lang="en-US" sz="2400" dirty="0">
                <a:solidFill>
                  <a:schemeClr val="tx2"/>
                </a:solidFill>
              </a:rPr>
              <a:t>of the </a:t>
            </a:r>
            <a:r>
              <a:rPr lang="en-US" sz="2400" dirty="0">
                <a:solidFill>
                  <a:schemeClr val="accent5"/>
                </a:solidFill>
              </a:rPr>
              <a:t>variable </a:t>
            </a:r>
            <a:r>
              <a:rPr lang="en-US" sz="2400" dirty="0">
                <a:solidFill>
                  <a:schemeClr val="tx2"/>
                </a:solidFill>
              </a:rPr>
              <a:t>to get </a:t>
            </a:r>
            <a:r>
              <a:rPr lang="en-US" sz="2400" dirty="0">
                <a:solidFill>
                  <a:schemeClr val="accent5"/>
                </a:solidFill>
              </a:rPr>
              <a:t>an address</a:t>
            </a:r>
            <a:r>
              <a:rPr lang="en-US" sz="24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2C895B"/>
                </a:solidFill>
              </a:rPr>
              <a:t>read</a:t>
            </a:r>
            <a:r>
              <a:rPr lang="en-US" sz="2400" dirty="0">
                <a:solidFill>
                  <a:srgbClr val="2C895B"/>
                </a:solidFill>
              </a:rPr>
              <a:t> and return </a:t>
            </a:r>
            <a:r>
              <a:rPr lang="en-US" sz="2400" dirty="0">
                <a:solidFill>
                  <a:schemeClr val="accent5"/>
                </a:solidFill>
              </a:rPr>
              <a:t>the contents at that address </a:t>
            </a:r>
          </a:p>
          <a:p>
            <a:pPr marL="800100" lvl="1" indent="-457200"/>
            <a:r>
              <a:rPr lang="en-US" sz="2400" dirty="0"/>
              <a:t>(requires </a:t>
            </a:r>
            <a:r>
              <a:rPr lang="en-US" sz="2400" dirty="0">
                <a:solidFill>
                  <a:srgbClr val="FF0000"/>
                </a:solidFill>
              </a:rPr>
              <a:t>two reads of memory on the </a:t>
            </a:r>
            <a:r>
              <a:rPr lang="en-US" sz="2400" dirty="0" err="1">
                <a:solidFill>
                  <a:srgbClr val="FF0000"/>
                </a:solidFill>
              </a:rPr>
              <a:t>Rside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200" dirty="0">
              <a:solidFill>
                <a:srgbClr val="FF0000"/>
              </a:solidFill>
            </a:endParaRPr>
          </a:p>
          <a:p>
            <a:pPr lvl="1"/>
            <a:endParaRPr lang="en-US" sz="2000" dirty="0">
              <a:solidFill>
                <a:srgbClr val="FF0000"/>
              </a:solidFill>
            </a:endParaRPr>
          </a:p>
          <a:p>
            <a:endParaRPr lang="en-US" sz="2200" dirty="0">
              <a:solidFill>
                <a:srgbClr val="FF0000"/>
              </a:solidFill>
            </a:endParaRPr>
          </a:p>
          <a:p>
            <a:pPr lvl="1"/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BB666E8-2678-CB47-844F-53C24FD510BA}"/>
              </a:ext>
            </a:extLst>
          </p:cNvPr>
          <p:cNvSpPr/>
          <p:nvPr/>
        </p:nvSpPr>
        <p:spPr bwMode="auto">
          <a:xfrm>
            <a:off x="1080851" y="3394842"/>
            <a:ext cx="10282839" cy="47505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 //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 the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contents of memory pointed at by x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 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EC84BF-8084-AB46-BAAD-9D0172D562E4}"/>
              </a:ext>
            </a:extLst>
          </p:cNvPr>
          <p:cNvGrpSpPr/>
          <p:nvPr/>
        </p:nvGrpSpPr>
        <p:grpSpPr>
          <a:xfrm>
            <a:off x="3456010" y="3659839"/>
            <a:ext cx="3618958" cy="1723007"/>
            <a:chOff x="2990416" y="1545604"/>
            <a:chExt cx="3618958" cy="17230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2C7A701-3B06-204E-85EA-5FDA28F1E990}"/>
                </a:ext>
              </a:extLst>
            </p:cNvPr>
            <p:cNvSpPr txBox="1"/>
            <p:nvPr/>
          </p:nvSpPr>
          <p:spPr>
            <a:xfrm>
              <a:off x="3980234" y="2388702"/>
              <a:ext cx="995680" cy="3860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9E7E8B5-ABAF-414E-BFBB-4E37A5122DDB}"/>
                </a:ext>
              </a:extLst>
            </p:cNvPr>
            <p:cNvSpPr txBox="1"/>
            <p:nvPr/>
          </p:nvSpPr>
          <p:spPr>
            <a:xfrm>
              <a:off x="2990416" y="2406587"/>
              <a:ext cx="10406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>
                  <a:solidFill>
                    <a:schemeClr val="tx2"/>
                  </a:solidFill>
                </a:rPr>
                <a:t>Rside</a:t>
              </a:r>
              <a:r>
                <a:rPr lang="en-US" sz="2000" dirty="0">
                  <a:solidFill>
                    <a:schemeClr val="tx2"/>
                  </a:solidFill>
                </a:rPr>
                <a:t> 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C993BEE-9274-5A4D-B1C0-13E32D7EDF80}"/>
                </a:ext>
              </a:extLst>
            </p:cNvPr>
            <p:cNvSpPr txBox="1"/>
            <p:nvPr/>
          </p:nvSpPr>
          <p:spPr>
            <a:xfrm>
              <a:off x="5613694" y="2354238"/>
              <a:ext cx="995680" cy="43088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0x0c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5F659B5-ADE6-624E-A331-A1B876C427A3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>
              <a:off x="4537476" y="2559631"/>
              <a:ext cx="1076218" cy="10051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A5217DC-A905-5449-A634-F7FA341F46CF}"/>
                </a:ext>
              </a:extLst>
            </p:cNvPr>
            <p:cNvSpPr txBox="1"/>
            <p:nvPr/>
          </p:nvSpPr>
          <p:spPr>
            <a:xfrm>
              <a:off x="3651486" y="2868501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z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8AB13E5-DBC0-7444-920A-AB1076D39EF7}"/>
                </a:ext>
              </a:extLst>
            </p:cNvPr>
            <p:cNvSpPr txBox="1"/>
            <p:nvPr/>
          </p:nvSpPr>
          <p:spPr>
            <a:xfrm>
              <a:off x="3980234" y="2855283"/>
              <a:ext cx="995680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0x0c</a:t>
              </a:r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B16FBC2A-3BFB-9643-97C8-DAF1F6325C7B}"/>
                </a:ext>
              </a:extLst>
            </p:cNvPr>
            <p:cNvSpPr/>
            <p:nvPr/>
          </p:nvSpPr>
          <p:spPr>
            <a:xfrm flipH="1" flipV="1">
              <a:off x="3603563" y="1545604"/>
              <a:ext cx="2670813" cy="1522211"/>
            </a:xfrm>
            <a:prstGeom prst="arc">
              <a:avLst>
                <a:gd name="adj1" fmla="val 12447677"/>
                <a:gd name="adj2" fmla="val 16118818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2D61B9F-F176-B042-AE37-8D6E320B65E0}"/>
                </a:ext>
              </a:extLst>
            </p:cNvPr>
            <p:cNvSpPr txBox="1"/>
            <p:nvPr/>
          </p:nvSpPr>
          <p:spPr>
            <a:xfrm>
              <a:off x="5573933" y="2846833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copy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3FCEB43-4872-3C4F-AC01-D5FB933139F4}"/>
                </a:ext>
              </a:extLst>
            </p:cNvPr>
            <p:cNvSpPr txBox="1"/>
            <p:nvPr/>
          </p:nvSpPr>
          <p:spPr>
            <a:xfrm>
              <a:off x="3512116" y="2027076"/>
              <a:ext cx="18501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(address)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BF6CB1-3C88-9F4A-A512-225E48AB0CBC}"/>
                </a:ext>
              </a:extLst>
            </p:cNvPr>
            <p:cNvSpPr txBox="1"/>
            <p:nvPr/>
          </p:nvSpPr>
          <p:spPr>
            <a:xfrm>
              <a:off x="5787006" y="2008489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2500FD7-2E31-1E3F-0807-E40DEDE11531}"/>
              </a:ext>
            </a:extLst>
          </p:cNvPr>
          <p:cNvGrpSpPr/>
          <p:nvPr/>
        </p:nvGrpSpPr>
        <p:grpSpPr>
          <a:xfrm>
            <a:off x="734344" y="3756680"/>
            <a:ext cx="3211525" cy="2463524"/>
            <a:chOff x="5092582" y="3447006"/>
            <a:chExt cx="3211525" cy="246352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A64F80-7151-D42C-014D-4BE5BB2B8F09}"/>
                </a:ext>
              </a:extLst>
            </p:cNvPr>
            <p:cNvSpPr txBox="1"/>
            <p:nvPr/>
          </p:nvSpPr>
          <p:spPr>
            <a:xfrm>
              <a:off x="5092582" y="4710201"/>
              <a:ext cx="3211525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Two reads here</a:t>
              </a:r>
            </a:p>
            <a:p>
              <a:pPr marL="342900" indent="-342900">
                <a:buAutoNum type="arabicParenBoth"/>
              </a:pPr>
              <a:r>
                <a:rPr lang="en-US" dirty="0">
                  <a:solidFill>
                    <a:schemeClr val="accent6"/>
                  </a:solidFill>
                </a:rPr>
                <a:t>read to get an address</a:t>
              </a:r>
            </a:p>
            <a:p>
              <a:r>
                <a:rPr lang="en-US" dirty="0">
                  <a:solidFill>
                    <a:schemeClr val="accent6"/>
                  </a:solidFill>
                </a:rPr>
                <a:t>(2) read the address to get the value</a:t>
              </a: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7177DB46-0823-2DE2-2AB1-FFC92BB7B74B}"/>
                </a:ext>
              </a:extLst>
            </p:cNvPr>
            <p:cNvSpPr/>
            <p:nvPr/>
          </p:nvSpPr>
          <p:spPr>
            <a:xfrm>
              <a:off x="6385119" y="3447006"/>
              <a:ext cx="223520" cy="1226055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932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842F387-9108-62F5-2DC7-B46A08B33DBE}"/>
              </a:ext>
            </a:extLst>
          </p:cNvPr>
          <p:cNvSpPr/>
          <p:nvPr/>
        </p:nvSpPr>
        <p:spPr>
          <a:xfrm>
            <a:off x="7994442" y="2418079"/>
            <a:ext cx="1508545" cy="36846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172E8-F43A-2D47-ABC8-A831738FAC3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4908" y="806027"/>
            <a:ext cx="5476932" cy="529674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800" i="1" dirty="0">
                <a:solidFill>
                  <a:schemeClr val="accent1"/>
                </a:solidFill>
              </a:rPr>
              <a:t>Contents</a:t>
            </a:r>
            <a:r>
              <a:rPr lang="en-US" sz="2800" i="1" dirty="0"/>
              <a:t> of </a:t>
            </a:r>
            <a:r>
              <a:rPr lang="en-US" sz="2800" b="1" i="1" dirty="0">
                <a:solidFill>
                  <a:schemeClr val="accent1"/>
                </a:solidFill>
              </a:rPr>
              <a:t>p</a:t>
            </a:r>
            <a:r>
              <a:rPr lang="en-US" sz="2800" i="1" dirty="0"/>
              <a:t> is the </a:t>
            </a:r>
            <a:r>
              <a:rPr lang="en-US" sz="2800" i="1" dirty="0">
                <a:solidFill>
                  <a:srgbClr val="00B050"/>
                </a:solidFill>
              </a:rPr>
              <a:t>address</a:t>
            </a:r>
            <a:r>
              <a:rPr lang="en-US" sz="2800" i="1" dirty="0"/>
              <a:t> of </a:t>
            </a:r>
            <a:r>
              <a:rPr lang="en-US" sz="2800" b="1" i="1" dirty="0" err="1">
                <a:solidFill>
                  <a:schemeClr val="accent1"/>
                </a:solidFill>
              </a:rPr>
              <a:t>i</a:t>
            </a:r>
            <a:r>
              <a:rPr lang="en-US" sz="2800" b="1" i="1" dirty="0">
                <a:solidFill>
                  <a:schemeClr val="accent1"/>
                </a:solidFill>
              </a:rPr>
              <a:t> </a:t>
            </a:r>
            <a:r>
              <a:rPr lang="en-US" sz="2800" i="1" dirty="0"/>
              <a:t>(p points at </a:t>
            </a:r>
            <a:r>
              <a:rPr lang="en-US" sz="2800" i="1" dirty="0" err="1"/>
              <a:t>i</a:t>
            </a:r>
            <a:r>
              <a:rPr lang="en-US" sz="2800" i="1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92CE4-BDA9-EF49-A090-7F090C68B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36" y="293471"/>
            <a:ext cx="10515600" cy="400124"/>
          </a:xfrm>
        </p:spPr>
        <p:txBody>
          <a:bodyPr/>
          <a:lstStyle/>
          <a:p>
            <a:r>
              <a:rPr lang="en-US" dirty="0" err="1"/>
              <a:t>Rside</a:t>
            </a:r>
            <a:r>
              <a:rPr lang="en-US" dirty="0"/>
              <a:t> Indirection (or dereference) Operator: 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894EC-0D09-3746-A12F-4B144940E165}"/>
              </a:ext>
            </a:extLst>
          </p:cNvPr>
          <p:cNvSpPr txBox="1"/>
          <p:nvPr/>
        </p:nvSpPr>
        <p:spPr>
          <a:xfrm>
            <a:off x="1189191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96E13F-605C-674E-85F7-9044F2956370}"/>
              </a:ext>
            </a:extLst>
          </p:cNvPr>
          <p:cNvSpPr txBox="1"/>
          <p:nvPr/>
        </p:nvSpPr>
        <p:spPr>
          <a:xfrm>
            <a:off x="1014694" y="1885207"/>
            <a:ext cx="4534917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42;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p;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("*p is %d\n",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p);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480712-79B9-4D49-BBCE-618E893F79F5}"/>
              </a:ext>
            </a:extLst>
          </p:cNvPr>
          <p:cNvSpPr txBox="1"/>
          <p:nvPr/>
        </p:nvSpPr>
        <p:spPr>
          <a:xfrm>
            <a:off x="1105219" y="5120503"/>
            <a:ext cx="1821323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./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is 42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DE6289-4A84-0155-22A7-9E93F4EE8734}"/>
              </a:ext>
            </a:extLst>
          </p:cNvPr>
          <p:cNvGrpSpPr/>
          <p:nvPr/>
        </p:nvGrpSpPr>
        <p:grpSpPr>
          <a:xfrm>
            <a:off x="4089374" y="4923514"/>
            <a:ext cx="3211525" cy="1604042"/>
            <a:chOff x="5092582" y="4306488"/>
            <a:chExt cx="3211525" cy="16040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92F7A84-77D4-F341-0618-45DB13A3F65A}"/>
                </a:ext>
              </a:extLst>
            </p:cNvPr>
            <p:cNvSpPr txBox="1"/>
            <p:nvPr/>
          </p:nvSpPr>
          <p:spPr>
            <a:xfrm>
              <a:off x="5092582" y="4710201"/>
              <a:ext cx="3211525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Two reads here</a:t>
              </a:r>
            </a:p>
            <a:p>
              <a:pPr marL="342900" indent="-342900">
                <a:buAutoNum type="arabicParenBoth"/>
              </a:pPr>
              <a:r>
                <a:rPr lang="en-US" dirty="0">
                  <a:solidFill>
                    <a:schemeClr val="accent6"/>
                  </a:solidFill>
                </a:rPr>
                <a:t>read to get an address</a:t>
              </a:r>
            </a:p>
            <a:p>
              <a:r>
                <a:rPr lang="en-US" dirty="0">
                  <a:solidFill>
                    <a:schemeClr val="accent6"/>
                  </a:solidFill>
                </a:rPr>
                <a:t>(2) read the address to get the value</a:t>
              </a:r>
            </a:p>
          </p:txBody>
        </p:sp>
        <p:sp>
          <p:nvSpPr>
            <p:cNvPr id="5" name="Up Arrow 4">
              <a:extLst>
                <a:ext uri="{FF2B5EF4-FFF2-40B4-BE49-F238E27FC236}">
                  <a16:creationId xmlns:a16="http://schemas.microsoft.com/office/drawing/2014/main" id="{68AF22FF-15CA-D924-4E9E-94DE58655D55}"/>
                </a:ext>
              </a:extLst>
            </p:cNvPr>
            <p:cNvSpPr/>
            <p:nvPr/>
          </p:nvSpPr>
          <p:spPr>
            <a:xfrm>
              <a:off x="5745636" y="4306488"/>
              <a:ext cx="223520" cy="412506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29FD560-81B9-97C9-4C5A-96133D863DF9}"/>
              </a:ext>
            </a:extLst>
          </p:cNvPr>
          <p:cNvSpPr txBox="1"/>
          <p:nvPr/>
        </p:nvSpPr>
        <p:spPr>
          <a:xfrm>
            <a:off x="8053752" y="2613493"/>
            <a:ext cx="1449235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E43C77-BA91-851E-FBE0-A9353B21977E}"/>
              </a:ext>
            </a:extLst>
          </p:cNvPr>
          <p:cNvSpPr txBox="1"/>
          <p:nvPr/>
        </p:nvSpPr>
        <p:spPr>
          <a:xfrm>
            <a:off x="6899270" y="2645710"/>
            <a:ext cx="1194558" cy="53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i or (</a:t>
            </a:r>
            <a:r>
              <a:rPr lang="en-US" sz="2400" dirty="0">
                <a:solidFill>
                  <a:srgbClr val="FF0000"/>
                </a:solidFill>
              </a:rPr>
              <a:t>*</a:t>
            </a:r>
            <a:r>
              <a:rPr lang="en-US" sz="2400" dirty="0">
                <a:solidFill>
                  <a:schemeClr val="tx2"/>
                </a:solidFill>
              </a:rPr>
              <a:t>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BD007-C96E-1685-EAB2-648AB08994BC}"/>
              </a:ext>
            </a:extLst>
          </p:cNvPr>
          <p:cNvSpPr txBox="1"/>
          <p:nvPr/>
        </p:nvSpPr>
        <p:spPr>
          <a:xfrm>
            <a:off x="8037376" y="3938617"/>
            <a:ext cx="1465611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0x10000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258CA-0E94-6E0D-DAD9-A58463B53B30}"/>
              </a:ext>
            </a:extLst>
          </p:cNvPr>
          <p:cNvSpPr txBox="1"/>
          <p:nvPr/>
        </p:nvSpPr>
        <p:spPr>
          <a:xfrm>
            <a:off x="7014687" y="3947550"/>
            <a:ext cx="979755" cy="53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p = </a:t>
            </a:r>
            <a:r>
              <a:rPr lang="en-US" sz="2400" dirty="0">
                <a:solidFill>
                  <a:srgbClr val="FF0000"/>
                </a:solidFill>
              </a:rPr>
              <a:t>&amp;</a:t>
            </a:r>
            <a:r>
              <a:rPr lang="en-US" sz="2400" dirty="0" err="1">
                <a:solidFill>
                  <a:schemeClr val="tx2"/>
                </a:solidFill>
              </a:rPr>
              <a:t>i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1" name="U-Turn Arrow 10">
            <a:extLst>
              <a:ext uri="{FF2B5EF4-FFF2-40B4-BE49-F238E27FC236}">
                <a16:creationId xmlns:a16="http://schemas.microsoft.com/office/drawing/2014/main" id="{5417E29F-5C4A-7048-0D25-DA748E183AEF}"/>
              </a:ext>
            </a:extLst>
          </p:cNvPr>
          <p:cNvSpPr/>
          <p:nvPr/>
        </p:nvSpPr>
        <p:spPr>
          <a:xfrm rot="5400000" flipH="1">
            <a:off x="8871253" y="3258912"/>
            <a:ext cx="1419476" cy="472690"/>
          </a:xfrm>
          <a:prstGeom prst="uturnArrow">
            <a:avLst>
              <a:gd name="adj1" fmla="val 13051"/>
              <a:gd name="adj2" fmla="val 14545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32B21F-CC6E-93FD-1BB2-ED9774A8DCC0}"/>
              </a:ext>
            </a:extLst>
          </p:cNvPr>
          <p:cNvSpPr txBox="1"/>
          <p:nvPr/>
        </p:nvSpPr>
        <p:spPr>
          <a:xfrm>
            <a:off x="9932720" y="403151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31793-EB5C-E0E5-7DE9-D269E8D5A4BA}"/>
              </a:ext>
            </a:extLst>
          </p:cNvPr>
          <p:cNvSpPr txBox="1"/>
          <p:nvPr/>
        </p:nvSpPr>
        <p:spPr>
          <a:xfrm>
            <a:off x="10014432" y="264181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0x10000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DC9202B-AE94-637D-BB8F-6CA53A856198}"/>
              </a:ext>
            </a:extLst>
          </p:cNvPr>
          <p:cNvSpPr/>
          <p:nvPr/>
        </p:nvSpPr>
        <p:spPr>
          <a:xfrm>
            <a:off x="8684860" y="3182972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4D3CA2C-3E43-F3E7-6EBD-4C2BE2C8B07E}"/>
              </a:ext>
            </a:extLst>
          </p:cNvPr>
          <p:cNvSpPr/>
          <p:nvPr/>
        </p:nvSpPr>
        <p:spPr>
          <a:xfrm>
            <a:off x="8684859" y="3429000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CE1D9F5-6E8B-8157-3C30-6E68D3B332E7}"/>
              </a:ext>
            </a:extLst>
          </p:cNvPr>
          <p:cNvSpPr/>
          <p:nvPr/>
        </p:nvSpPr>
        <p:spPr>
          <a:xfrm>
            <a:off x="8684859" y="3683808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F66A81-E816-D4E8-372B-241704B521E8}"/>
              </a:ext>
            </a:extLst>
          </p:cNvPr>
          <p:cNvSpPr txBox="1"/>
          <p:nvPr/>
        </p:nvSpPr>
        <p:spPr>
          <a:xfrm>
            <a:off x="8320704" y="1301791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</a:t>
            </a:r>
          </a:p>
          <a:p>
            <a:r>
              <a:rPr lang="en-US" dirty="0"/>
              <a:t>contents</a:t>
            </a:r>
          </a:p>
          <a:p>
            <a:r>
              <a:rPr lang="en-US" dirty="0"/>
              <a:t>4 bytes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82F108-92B2-921A-8FCE-D2D14F95A624}"/>
              </a:ext>
            </a:extLst>
          </p:cNvPr>
          <p:cNvSpPr txBox="1"/>
          <p:nvPr/>
        </p:nvSpPr>
        <p:spPr>
          <a:xfrm>
            <a:off x="10001608" y="1657823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</a:t>
            </a:r>
          </a:p>
          <a:p>
            <a:r>
              <a:rPr lang="en-US" dirty="0"/>
              <a:t>address</a:t>
            </a:r>
          </a:p>
          <a:p>
            <a:r>
              <a:rPr lang="en-US" dirty="0"/>
              <a:t>4 bytes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6FA6872-2D83-36F3-7A2F-07661C3799F3}"/>
              </a:ext>
            </a:extLst>
          </p:cNvPr>
          <p:cNvSpPr/>
          <p:nvPr/>
        </p:nvSpPr>
        <p:spPr>
          <a:xfrm>
            <a:off x="10442540" y="3154096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AEE9393-0A57-BB07-F2AA-B9ECACBE62FC}"/>
              </a:ext>
            </a:extLst>
          </p:cNvPr>
          <p:cNvSpPr/>
          <p:nvPr/>
        </p:nvSpPr>
        <p:spPr>
          <a:xfrm>
            <a:off x="10442539" y="3400124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C37D4DB-04E0-FC65-5B59-BB4598E4E81E}"/>
              </a:ext>
            </a:extLst>
          </p:cNvPr>
          <p:cNvSpPr/>
          <p:nvPr/>
        </p:nvSpPr>
        <p:spPr>
          <a:xfrm>
            <a:off x="10442539" y="3654932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460F75-2B7B-89A5-7CBC-1AB71F913C0B}"/>
              </a:ext>
            </a:extLst>
          </p:cNvPr>
          <p:cNvSpPr txBox="1"/>
          <p:nvPr/>
        </p:nvSpPr>
        <p:spPr>
          <a:xfrm>
            <a:off x="9516047" y="5843615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address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EAC6D23-5889-E45B-1263-DA43E5A97FA2}"/>
              </a:ext>
            </a:extLst>
          </p:cNvPr>
          <p:cNvGrpSpPr/>
          <p:nvPr/>
        </p:nvGrpSpPr>
        <p:grpSpPr>
          <a:xfrm>
            <a:off x="1014694" y="3348080"/>
            <a:ext cx="1861388" cy="793870"/>
            <a:chOff x="1315889" y="4511724"/>
            <a:chExt cx="1861388" cy="79387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5B39C6E-78E4-ACD5-279B-D01B24624B92}"/>
                </a:ext>
              </a:extLst>
            </p:cNvPr>
            <p:cNvSpPr txBox="1"/>
            <p:nvPr/>
          </p:nvSpPr>
          <p:spPr>
            <a:xfrm>
              <a:off x="1315889" y="4936262"/>
              <a:ext cx="186138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No reads here</a:t>
              </a:r>
            </a:p>
          </p:txBody>
        </p:sp>
        <p:sp>
          <p:nvSpPr>
            <p:cNvPr id="27" name="Up Arrow 26">
              <a:extLst>
                <a:ext uri="{FF2B5EF4-FFF2-40B4-BE49-F238E27FC236}">
                  <a16:creationId xmlns:a16="http://schemas.microsoft.com/office/drawing/2014/main" id="{706352F6-828E-CE43-9A2D-0BED4F9B18C4}"/>
                </a:ext>
              </a:extLst>
            </p:cNvPr>
            <p:cNvSpPr/>
            <p:nvPr/>
          </p:nvSpPr>
          <p:spPr>
            <a:xfrm>
              <a:off x="2114790" y="4511724"/>
              <a:ext cx="223520" cy="412506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85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2" grpId="0"/>
      <p:bldP spid="34" grpId="0" animBg="1"/>
      <p:bldP spid="3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 err="1"/>
              <a:t>Lside</a:t>
            </a:r>
            <a:r>
              <a:rPr lang="en-US" dirty="0"/>
              <a:t> Indirection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50178" y="981157"/>
            <a:ext cx="11277600" cy="489568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cs typeface="Courier"/>
              </a:rPr>
              <a:t>Performs the following steps when the </a:t>
            </a:r>
            <a:r>
              <a:rPr lang="en-US" sz="2400" dirty="0">
                <a:solidFill>
                  <a:srgbClr val="FF0000"/>
                </a:solidFill>
                <a:cs typeface="Courier"/>
              </a:rPr>
              <a:t>*</a:t>
            </a:r>
            <a:r>
              <a:rPr lang="en-US" sz="2400" dirty="0">
                <a:cs typeface="Courier"/>
              </a:rPr>
              <a:t> is on the </a:t>
            </a:r>
            <a:r>
              <a:rPr lang="en-US" sz="2400" dirty="0" err="1">
                <a:cs typeface="Courier"/>
              </a:rPr>
              <a:t>Lside</a:t>
            </a:r>
            <a:r>
              <a:rPr lang="en-US" sz="2400" dirty="0">
                <a:cs typeface="Courier"/>
              </a:rPr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read </a:t>
            </a:r>
            <a:r>
              <a:rPr lang="en-US" sz="2400" dirty="0">
                <a:solidFill>
                  <a:schemeClr val="tx2"/>
                </a:solidFill>
              </a:rPr>
              <a:t>the</a:t>
            </a:r>
            <a:r>
              <a:rPr lang="en-US" sz="2400" dirty="0">
                <a:solidFill>
                  <a:schemeClr val="accent5"/>
                </a:solidFill>
              </a:rPr>
              <a:t> contents </a:t>
            </a:r>
            <a:r>
              <a:rPr lang="en-US" sz="2400" dirty="0">
                <a:solidFill>
                  <a:schemeClr val="tx2"/>
                </a:solidFill>
              </a:rPr>
              <a:t>of the </a:t>
            </a:r>
            <a:r>
              <a:rPr lang="en-US" sz="2400" dirty="0">
                <a:solidFill>
                  <a:schemeClr val="accent5"/>
                </a:solidFill>
              </a:rPr>
              <a:t>variable </a:t>
            </a:r>
            <a:r>
              <a:rPr lang="en-US" sz="2400" dirty="0">
                <a:solidFill>
                  <a:schemeClr val="tx2"/>
                </a:solidFill>
              </a:rPr>
              <a:t>to get </a:t>
            </a:r>
            <a:r>
              <a:rPr lang="en-US" sz="2400" dirty="0">
                <a:solidFill>
                  <a:schemeClr val="accent5"/>
                </a:solidFill>
              </a:rPr>
              <a:t>an address</a:t>
            </a:r>
            <a:r>
              <a:rPr lang="en-US" sz="24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2C895B"/>
                </a:solidFill>
              </a:rPr>
              <a:t>write</a:t>
            </a:r>
            <a:r>
              <a:rPr lang="en-US" sz="2400" dirty="0">
                <a:solidFill>
                  <a:srgbClr val="2C895B"/>
                </a:solidFill>
              </a:rPr>
              <a:t> the evaluation of the </a:t>
            </a:r>
            <a:r>
              <a:rPr lang="en-US" sz="2400" dirty="0" err="1">
                <a:solidFill>
                  <a:srgbClr val="2C895B"/>
                </a:solidFill>
              </a:rPr>
              <a:t>Rside</a:t>
            </a:r>
            <a:r>
              <a:rPr lang="en-US" sz="2400" dirty="0">
                <a:solidFill>
                  <a:srgbClr val="2C895B"/>
                </a:solidFill>
              </a:rPr>
              <a:t> expression </a:t>
            </a:r>
            <a:r>
              <a:rPr lang="en-US" sz="2400" dirty="0">
                <a:solidFill>
                  <a:schemeClr val="accent5"/>
                </a:solidFill>
              </a:rPr>
              <a:t>to that address </a:t>
            </a:r>
          </a:p>
          <a:p>
            <a:pPr marL="800100" lvl="1" indent="-457200"/>
            <a:r>
              <a:rPr lang="en-US" sz="2400" dirty="0"/>
              <a:t>(requires </a:t>
            </a:r>
            <a:r>
              <a:rPr lang="en-US" sz="2400" dirty="0">
                <a:solidFill>
                  <a:srgbClr val="FF0000"/>
                </a:solidFill>
              </a:rPr>
              <a:t>one read of memory and one write of memory on the </a:t>
            </a:r>
            <a:r>
              <a:rPr lang="en-US" sz="2400" dirty="0" err="1">
                <a:solidFill>
                  <a:srgbClr val="FF0000"/>
                </a:solidFill>
              </a:rPr>
              <a:t>Lside</a:t>
            </a:r>
            <a:r>
              <a:rPr lang="en-US" sz="24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06427D2-9A44-8547-A66F-7FB644638F6A}"/>
              </a:ext>
            </a:extLst>
          </p:cNvPr>
          <p:cNvSpPr/>
          <p:nvPr/>
        </p:nvSpPr>
        <p:spPr bwMode="auto">
          <a:xfrm>
            <a:off x="1369977" y="3334840"/>
            <a:ext cx="10327443" cy="47505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 //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value of x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 the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memory pointed at by p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D7CA3ED-9EEC-0148-8110-EA0CE49BB46B}"/>
              </a:ext>
            </a:extLst>
          </p:cNvPr>
          <p:cNvGrpSpPr/>
          <p:nvPr/>
        </p:nvGrpSpPr>
        <p:grpSpPr>
          <a:xfrm>
            <a:off x="3275399" y="4113674"/>
            <a:ext cx="3876376" cy="2126279"/>
            <a:chOff x="2606535" y="5213635"/>
            <a:chExt cx="3876376" cy="2126279"/>
          </a:xfrm>
        </p:grpSpPr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3A6B781A-DE87-A542-B843-8CF61097271E}"/>
                </a:ext>
              </a:extLst>
            </p:cNvPr>
            <p:cNvSpPr/>
            <p:nvPr/>
          </p:nvSpPr>
          <p:spPr>
            <a:xfrm rot="13018334" flipH="1" flipV="1">
              <a:off x="3972298" y="5682193"/>
              <a:ext cx="2510613" cy="1657721"/>
            </a:xfrm>
            <a:prstGeom prst="arc">
              <a:avLst>
                <a:gd name="adj1" fmla="val 12447677"/>
                <a:gd name="adj2" fmla="val 16118818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015FB65-306F-F54B-AA57-B07111F270DD}"/>
                </a:ext>
              </a:extLst>
            </p:cNvPr>
            <p:cNvGrpSpPr/>
            <p:nvPr/>
          </p:nvGrpSpPr>
          <p:grpSpPr>
            <a:xfrm>
              <a:off x="2606535" y="5213635"/>
              <a:ext cx="3693879" cy="1465107"/>
              <a:chOff x="2606535" y="5213635"/>
              <a:chExt cx="3693879" cy="1465107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BBF76E3-54DC-FC4A-B585-DD6DAFEC0BDD}"/>
                  </a:ext>
                </a:extLst>
              </p:cNvPr>
              <p:cNvSpPr txBox="1"/>
              <p:nvPr/>
            </p:nvSpPr>
            <p:spPr>
              <a:xfrm>
                <a:off x="3741970" y="5787531"/>
                <a:ext cx="995680" cy="4308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2200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631C5BE-8468-6241-B025-27C49E956C2B}"/>
                  </a:ext>
                </a:extLst>
              </p:cNvPr>
              <p:cNvSpPr txBox="1"/>
              <p:nvPr/>
            </p:nvSpPr>
            <p:spPr>
              <a:xfrm>
                <a:off x="2963499" y="5270518"/>
                <a:ext cx="7024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>
                    <a:solidFill>
                      <a:schemeClr val="tx2"/>
                    </a:solidFill>
                  </a:rPr>
                  <a:t>int x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EE5AB6C-CF4F-1A4B-85AE-B05031AFE796}"/>
                  </a:ext>
                </a:extLst>
              </p:cNvPr>
              <p:cNvSpPr txBox="1"/>
              <p:nvPr/>
            </p:nvSpPr>
            <p:spPr>
              <a:xfrm>
                <a:off x="5304734" y="5787531"/>
                <a:ext cx="995680" cy="4308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0x0c</a:t>
                </a:r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9EB8A2AE-F5C5-A04C-B7AF-90F0A20A7A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24046" y="5972197"/>
                <a:ext cx="1095896" cy="8374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163ABD8-3C50-3841-B1CE-8441C215B0BC}"/>
                  </a:ext>
                </a:extLst>
              </p:cNvPr>
              <p:cNvSpPr txBox="1"/>
              <p:nvPr/>
            </p:nvSpPr>
            <p:spPr>
              <a:xfrm>
                <a:off x="2606535" y="5784024"/>
                <a:ext cx="109517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err="1">
                    <a:solidFill>
                      <a:schemeClr val="tx2"/>
                    </a:solidFill>
                  </a:rPr>
                  <a:t>Lside</a:t>
                </a:r>
                <a:r>
                  <a:rPr lang="en-US" sz="2200" dirty="0">
                    <a:solidFill>
                      <a:schemeClr val="tx2"/>
                    </a:solidFill>
                  </a:rPr>
                  <a:t> p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82A2921-FDDA-254A-B148-F5C0E552F567}"/>
                  </a:ext>
                </a:extLst>
              </p:cNvPr>
              <p:cNvSpPr txBox="1"/>
              <p:nvPr/>
            </p:nvSpPr>
            <p:spPr>
              <a:xfrm>
                <a:off x="3726206" y="5287354"/>
                <a:ext cx="995680" cy="4308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0x0c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87F9240-235C-5F42-BE66-AD674309289B}"/>
                  </a:ext>
                </a:extLst>
              </p:cNvPr>
              <p:cNvSpPr txBox="1"/>
              <p:nvPr/>
            </p:nvSpPr>
            <p:spPr>
              <a:xfrm>
                <a:off x="5039882" y="5213635"/>
                <a:ext cx="78098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>
                    <a:solidFill>
                      <a:srgbClr val="FF0000"/>
                    </a:solidFill>
                  </a:rPr>
                  <a:t>copy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9797781-8E25-0649-B0C7-269E319FBE18}"/>
                  </a:ext>
                </a:extLst>
              </p:cNvPr>
              <p:cNvSpPr txBox="1"/>
              <p:nvPr/>
            </p:nvSpPr>
            <p:spPr>
              <a:xfrm>
                <a:off x="5423766" y="6186274"/>
                <a:ext cx="7264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write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812F02F-CCE1-1243-AD1A-ED73CF829454}"/>
                  </a:ext>
                </a:extLst>
              </p:cNvPr>
              <p:cNvSpPr txBox="1"/>
              <p:nvPr/>
            </p:nvSpPr>
            <p:spPr>
              <a:xfrm>
                <a:off x="3314717" y="6278632"/>
                <a:ext cx="18501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(address)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281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  <p:bldP spid="3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842F387-9108-62F5-2DC7-B46A08B33DBE}"/>
              </a:ext>
            </a:extLst>
          </p:cNvPr>
          <p:cNvSpPr/>
          <p:nvPr/>
        </p:nvSpPr>
        <p:spPr>
          <a:xfrm>
            <a:off x="7994442" y="2418079"/>
            <a:ext cx="1508545" cy="36846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172E8-F43A-2D47-ABC8-A831738FAC3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98133" y="1130992"/>
            <a:ext cx="5476932" cy="535767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800" i="1" dirty="0">
                <a:solidFill>
                  <a:schemeClr val="accent1"/>
                </a:solidFill>
              </a:rPr>
              <a:t>Contents</a:t>
            </a:r>
            <a:r>
              <a:rPr lang="en-US" sz="2800" i="1" dirty="0"/>
              <a:t> of </a:t>
            </a:r>
            <a:r>
              <a:rPr lang="en-US" sz="2800" b="1" i="1" dirty="0">
                <a:solidFill>
                  <a:schemeClr val="accent1"/>
                </a:solidFill>
              </a:rPr>
              <a:t>p</a:t>
            </a:r>
            <a:r>
              <a:rPr lang="en-US" sz="2800" i="1" dirty="0"/>
              <a:t> is the </a:t>
            </a:r>
            <a:r>
              <a:rPr lang="en-US" sz="2800" i="1" dirty="0">
                <a:solidFill>
                  <a:srgbClr val="00B050"/>
                </a:solidFill>
              </a:rPr>
              <a:t>address</a:t>
            </a:r>
            <a:r>
              <a:rPr lang="en-US" sz="2800" i="1" dirty="0"/>
              <a:t> of </a:t>
            </a:r>
            <a:r>
              <a:rPr lang="en-US" sz="2800" b="1" i="1" dirty="0" err="1">
                <a:solidFill>
                  <a:schemeClr val="accent1"/>
                </a:solidFill>
              </a:rPr>
              <a:t>i</a:t>
            </a:r>
            <a:r>
              <a:rPr lang="en-US" sz="2800" b="1" i="1" dirty="0">
                <a:solidFill>
                  <a:schemeClr val="accent1"/>
                </a:solidFill>
              </a:rPr>
              <a:t> </a:t>
            </a:r>
            <a:r>
              <a:rPr lang="en-US" sz="2800" i="1" dirty="0"/>
              <a:t>(p points at </a:t>
            </a:r>
            <a:r>
              <a:rPr lang="en-US" sz="2800" i="1" dirty="0" err="1"/>
              <a:t>i</a:t>
            </a:r>
            <a:r>
              <a:rPr lang="en-US" sz="2800" i="1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92CE4-BDA9-EF49-A090-7F090C68B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36" y="293471"/>
            <a:ext cx="10515600" cy="400124"/>
          </a:xfrm>
        </p:spPr>
        <p:txBody>
          <a:bodyPr/>
          <a:lstStyle/>
          <a:p>
            <a:r>
              <a:rPr lang="en-US" dirty="0" err="1"/>
              <a:t>Lside</a:t>
            </a:r>
            <a:r>
              <a:rPr lang="en-US" dirty="0"/>
              <a:t> Indirection (or dereference) Operator: 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894EC-0D09-3746-A12F-4B144940E165}"/>
              </a:ext>
            </a:extLst>
          </p:cNvPr>
          <p:cNvSpPr txBox="1"/>
          <p:nvPr/>
        </p:nvSpPr>
        <p:spPr>
          <a:xfrm>
            <a:off x="1189191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96E13F-605C-674E-85F7-9044F2956370}"/>
              </a:ext>
            </a:extLst>
          </p:cNvPr>
          <p:cNvSpPr txBox="1"/>
          <p:nvPr/>
        </p:nvSpPr>
        <p:spPr>
          <a:xfrm>
            <a:off x="2057919" y="2210172"/>
            <a:ext cx="4534917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p;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= 42;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("*p is %d\n",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p);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480712-79B9-4D49-BBCE-618E893F79F5}"/>
              </a:ext>
            </a:extLst>
          </p:cNvPr>
          <p:cNvSpPr txBox="1"/>
          <p:nvPr/>
        </p:nvSpPr>
        <p:spPr>
          <a:xfrm>
            <a:off x="3067255" y="5136011"/>
            <a:ext cx="1821323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./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is 42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DE6289-4A84-0155-22A7-9E93F4EE8734}"/>
              </a:ext>
            </a:extLst>
          </p:cNvPr>
          <p:cNvGrpSpPr/>
          <p:nvPr/>
        </p:nvGrpSpPr>
        <p:grpSpPr>
          <a:xfrm>
            <a:off x="86490" y="3994955"/>
            <a:ext cx="2058299" cy="1584935"/>
            <a:chOff x="1231389" y="4249829"/>
            <a:chExt cx="2058299" cy="158493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92F7A84-77D4-F341-0618-45DB13A3F65A}"/>
                </a:ext>
              </a:extLst>
            </p:cNvPr>
            <p:cNvSpPr txBox="1"/>
            <p:nvPr/>
          </p:nvSpPr>
          <p:spPr>
            <a:xfrm>
              <a:off x="1231389" y="4634435"/>
              <a:ext cx="1861388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One read here</a:t>
              </a:r>
            </a:p>
            <a:p>
              <a:pPr marL="342900" indent="-342900">
                <a:buAutoNum type="arabicParenBoth"/>
              </a:pPr>
              <a:r>
                <a:rPr lang="en-US" dirty="0">
                  <a:solidFill>
                    <a:schemeClr val="accent6"/>
                  </a:solidFill>
                </a:rPr>
                <a:t>read to get an address</a:t>
              </a:r>
            </a:p>
            <a:p>
              <a:pPr marL="342900" indent="-342900">
                <a:buAutoNum type="arabicParenBoth"/>
              </a:pPr>
              <a:r>
                <a:rPr lang="en-US" dirty="0">
                  <a:solidFill>
                    <a:schemeClr val="accent6"/>
                  </a:solidFill>
                </a:rPr>
                <a:t>one write</a:t>
              </a:r>
            </a:p>
          </p:txBody>
        </p:sp>
        <p:sp>
          <p:nvSpPr>
            <p:cNvPr id="5" name="Up Arrow 4">
              <a:extLst>
                <a:ext uri="{FF2B5EF4-FFF2-40B4-BE49-F238E27FC236}">
                  <a16:creationId xmlns:a16="http://schemas.microsoft.com/office/drawing/2014/main" id="{68AF22FF-15CA-D924-4E9E-94DE58655D55}"/>
                </a:ext>
              </a:extLst>
            </p:cNvPr>
            <p:cNvSpPr/>
            <p:nvPr/>
          </p:nvSpPr>
          <p:spPr>
            <a:xfrm rot="2570568">
              <a:off x="3066168" y="4249829"/>
              <a:ext cx="223520" cy="412506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29FD560-81B9-97C9-4C5A-96133D863DF9}"/>
              </a:ext>
            </a:extLst>
          </p:cNvPr>
          <p:cNvSpPr txBox="1"/>
          <p:nvPr/>
        </p:nvSpPr>
        <p:spPr>
          <a:xfrm>
            <a:off x="8053752" y="2613493"/>
            <a:ext cx="1449235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E43C77-BA91-851E-FBE0-A9353B21977E}"/>
              </a:ext>
            </a:extLst>
          </p:cNvPr>
          <p:cNvSpPr txBox="1"/>
          <p:nvPr/>
        </p:nvSpPr>
        <p:spPr>
          <a:xfrm>
            <a:off x="6899270" y="2645710"/>
            <a:ext cx="1194558" cy="53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i or (</a:t>
            </a:r>
            <a:r>
              <a:rPr lang="en-US" sz="2400" dirty="0">
                <a:solidFill>
                  <a:srgbClr val="FF0000"/>
                </a:solidFill>
              </a:rPr>
              <a:t>*</a:t>
            </a:r>
            <a:r>
              <a:rPr lang="en-US" sz="2400" dirty="0">
                <a:solidFill>
                  <a:schemeClr val="tx2"/>
                </a:solidFill>
              </a:rPr>
              <a:t>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BD007-C96E-1685-EAB2-648AB08994BC}"/>
              </a:ext>
            </a:extLst>
          </p:cNvPr>
          <p:cNvSpPr txBox="1"/>
          <p:nvPr/>
        </p:nvSpPr>
        <p:spPr>
          <a:xfrm>
            <a:off x="8037376" y="3938617"/>
            <a:ext cx="1465611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0x10000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258CA-0E94-6E0D-DAD9-A58463B53B30}"/>
              </a:ext>
            </a:extLst>
          </p:cNvPr>
          <p:cNvSpPr txBox="1"/>
          <p:nvPr/>
        </p:nvSpPr>
        <p:spPr>
          <a:xfrm>
            <a:off x="7014687" y="3947550"/>
            <a:ext cx="979755" cy="53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p = </a:t>
            </a:r>
            <a:r>
              <a:rPr lang="en-US" sz="2400" dirty="0">
                <a:solidFill>
                  <a:srgbClr val="FF0000"/>
                </a:solidFill>
              </a:rPr>
              <a:t>&amp;</a:t>
            </a:r>
            <a:r>
              <a:rPr lang="en-US" sz="2400" dirty="0" err="1">
                <a:solidFill>
                  <a:schemeClr val="tx2"/>
                </a:solidFill>
              </a:rPr>
              <a:t>i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1" name="U-Turn Arrow 10">
            <a:extLst>
              <a:ext uri="{FF2B5EF4-FFF2-40B4-BE49-F238E27FC236}">
                <a16:creationId xmlns:a16="http://schemas.microsoft.com/office/drawing/2014/main" id="{5417E29F-5C4A-7048-0D25-DA748E183AEF}"/>
              </a:ext>
            </a:extLst>
          </p:cNvPr>
          <p:cNvSpPr/>
          <p:nvPr/>
        </p:nvSpPr>
        <p:spPr>
          <a:xfrm rot="5400000" flipH="1">
            <a:off x="8871253" y="3258912"/>
            <a:ext cx="1419476" cy="472690"/>
          </a:xfrm>
          <a:prstGeom prst="uturnArrow">
            <a:avLst>
              <a:gd name="adj1" fmla="val 13051"/>
              <a:gd name="adj2" fmla="val 14545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32B21F-CC6E-93FD-1BB2-ED9774A8DCC0}"/>
              </a:ext>
            </a:extLst>
          </p:cNvPr>
          <p:cNvSpPr txBox="1"/>
          <p:nvPr/>
        </p:nvSpPr>
        <p:spPr>
          <a:xfrm>
            <a:off x="9932720" y="403151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31793-EB5C-E0E5-7DE9-D269E8D5A4BA}"/>
              </a:ext>
            </a:extLst>
          </p:cNvPr>
          <p:cNvSpPr txBox="1"/>
          <p:nvPr/>
        </p:nvSpPr>
        <p:spPr>
          <a:xfrm>
            <a:off x="10014432" y="264181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0x10000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DC9202B-AE94-637D-BB8F-6CA53A856198}"/>
              </a:ext>
            </a:extLst>
          </p:cNvPr>
          <p:cNvSpPr/>
          <p:nvPr/>
        </p:nvSpPr>
        <p:spPr>
          <a:xfrm>
            <a:off x="8684860" y="3182972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4D3CA2C-3E43-F3E7-6EBD-4C2BE2C8B07E}"/>
              </a:ext>
            </a:extLst>
          </p:cNvPr>
          <p:cNvSpPr/>
          <p:nvPr/>
        </p:nvSpPr>
        <p:spPr>
          <a:xfrm>
            <a:off x="8684859" y="3429000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CE1D9F5-6E8B-8157-3C30-6E68D3B332E7}"/>
              </a:ext>
            </a:extLst>
          </p:cNvPr>
          <p:cNvSpPr/>
          <p:nvPr/>
        </p:nvSpPr>
        <p:spPr>
          <a:xfrm>
            <a:off x="8684859" y="3683808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F66A81-E816-D4E8-372B-241704B521E8}"/>
              </a:ext>
            </a:extLst>
          </p:cNvPr>
          <p:cNvSpPr txBox="1"/>
          <p:nvPr/>
        </p:nvSpPr>
        <p:spPr>
          <a:xfrm>
            <a:off x="8320704" y="1301791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</a:t>
            </a:r>
          </a:p>
          <a:p>
            <a:r>
              <a:rPr lang="en-US" dirty="0"/>
              <a:t>contents</a:t>
            </a:r>
          </a:p>
          <a:p>
            <a:r>
              <a:rPr lang="en-US" dirty="0"/>
              <a:t>4 bytes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82F108-92B2-921A-8FCE-D2D14F95A624}"/>
              </a:ext>
            </a:extLst>
          </p:cNvPr>
          <p:cNvSpPr txBox="1"/>
          <p:nvPr/>
        </p:nvSpPr>
        <p:spPr>
          <a:xfrm>
            <a:off x="10001608" y="1657823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</a:t>
            </a:r>
          </a:p>
          <a:p>
            <a:r>
              <a:rPr lang="en-US" dirty="0"/>
              <a:t>address</a:t>
            </a:r>
          </a:p>
          <a:p>
            <a:r>
              <a:rPr lang="en-US" dirty="0"/>
              <a:t>4 bytes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6FA6872-2D83-36F3-7A2F-07661C3799F3}"/>
              </a:ext>
            </a:extLst>
          </p:cNvPr>
          <p:cNvSpPr/>
          <p:nvPr/>
        </p:nvSpPr>
        <p:spPr>
          <a:xfrm>
            <a:off x="10442540" y="3154096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AEE9393-0A57-BB07-F2AA-B9ECACBE62FC}"/>
              </a:ext>
            </a:extLst>
          </p:cNvPr>
          <p:cNvSpPr/>
          <p:nvPr/>
        </p:nvSpPr>
        <p:spPr>
          <a:xfrm>
            <a:off x="10442539" y="3400124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C37D4DB-04E0-FC65-5B59-BB4598E4E81E}"/>
              </a:ext>
            </a:extLst>
          </p:cNvPr>
          <p:cNvSpPr/>
          <p:nvPr/>
        </p:nvSpPr>
        <p:spPr>
          <a:xfrm>
            <a:off x="10442539" y="3654932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460F75-2B7B-89A5-7CBC-1AB71F913C0B}"/>
              </a:ext>
            </a:extLst>
          </p:cNvPr>
          <p:cNvSpPr txBox="1"/>
          <p:nvPr/>
        </p:nvSpPr>
        <p:spPr>
          <a:xfrm>
            <a:off x="9516047" y="5843615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address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E514A87-A989-B8CD-0D78-90EBC2BD94F5}"/>
              </a:ext>
            </a:extLst>
          </p:cNvPr>
          <p:cNvGrpSpPr/>
          <p:nvPr/>
        </p:nvGrpSpPr>
        <p:grpSpPr>
          <a:xfrm>
            <a:off x="147315" y="2859806"/>
            <a:ext cx="2028797" cy="646331"/>
            <a:chOff x="1315889" y="4694962"/>
            <a:chExt cx="2028797" cy="64633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E40F89-3B92-21DF-1F17-95A746847B6B}"/>
                </a:ext>
              </a:extLst>
            </p:cNvPr>
            <p:cNvSpPr txBox="1"/>
            <p:nvPr/>
          </p:nvSpPr>
          <p:spPr>
            <a:xfrm>
              <a:off x="1315889" y="4694962"/>
              <a:ext cx="186138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No reads here</a:t>
              </a:r>
            </a:p>
            <a:p>
              <a:r>
                <a:rPr lang="en-US" dirty="0">
                  <a:solidFill>
                    <a:schemeClr val="accent6"/>
                  </a:solidFill>
                </a:rPr>
                <a:t>one write</a:t>
              </a:r>
            </a:p>
          </p:txBody>
        </p:sp>
        <p:sp>
          <p:nvSpPr>
            <p:cNvPr id="27" name="Up Arrow 26">
              <a:extLst>
                <a:ext uri="{FF2B5EF4-FFF2-40B4-BE49-F238E27FC236}">
                  <a16:creationId xmlns:a16="http://schemas.microsoft.com/office/drawing/2014/main" id="{036F9708-4B3C-47FE-1C39-C93268ECA4AF}"/>
                </a:ext>
              </a:extLst>
            </p:cNvPr>
            <p:cNvSpPr/>
            <p:nvPr/>
          </p:nvSpPr>
          <p:spPr>
            <a:xfrm rot="8094592">
              <a:off x="3026673" y="5016457"/>
              <a:ext cx="223520" cy="412506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676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2" grpId="0"/>
      <p:bldP spid="34" grpId="0" animBg="1"/>
      <p:bldP spid="3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60" y="181340"/>
            <a:ext cx="11778937" cy="389281"/>
          </a:xfrm>
        </p:spPr>
        <p:txBody>
          <a:bodyPr/>
          <a:lstStyle/>
          <a:p>
            <a:r>
              <a:rPr lang="en-US" dirty="0"/>
              <a:t>Each use of a * operator results in one additional read: </a:t>
            </a:r>
            <a:r>
              <a:rPr lang="en-US" dirty="0" err="1"/>
              <a:t>Rside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28889" y="670824"/>
            <a:ext cx="10932333" cy="123520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7030A0"/>
                </a:solidFill>
                <a:cs typeface="Consolas" panose="020B0609020204030204" pitchFamily="49" charset="0"/>
              </a:rPr>
              <a:t>RULE: </a:t>
            </a:r>
            <a:r>
              <a:rPr lang="en-US" sz="2800" b="1" dirty="0">
                <a:cs typeface="Consolas" panose="020B0609020204030204" pitchFamily="49" charset="0"/>
              </a:rPr>
              <a:t>Each</a:t>
            </a:r>
            <a:r>
              <a:rPr lang="en-US" sz="2800" dirty="0"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cs typeface="Consolas" panose="020B0609020204030204" pitchFamily="49" charset="0"/>
              </a:rPr>
              <a:t>*</a:t>
            </a:r>
            <a:r>
              <a:rPr lang="en-US" sz="2800" dirty="0">
                <a:cs typeface="Consolas" panose="020B0609020204030204" pitchFamily="49" charset="0"/>
              </a:rPr>
              <a:t> when used as a dereference operator in a </a:t>
            </a:r>
            <a:r>
              <a:rPr lang="en-US" sz="2800" dirty="0">
                <a:solidFill>
                  <a:srgbClr val="FF0000"/>
                </a:solidFill>
                <a:cs typeface="Consolas" panose="020B0609020204030204" pitchFamily="49" charset="0"/>
              </a:rPr>
              <a:t>statement</a:t>
            </a:r>
            <a:r>
              <a:rPr lang="en-US" sz="2800" dirty="0">
                <a:cs typeface="Consolas" panose="020B0609020204030204" pitchFamily="49" charset="0"/>
              </a:rPr>
              <a:t> (either </a:t>
            </a:r>
            <a:r>
              <a:rPr lang="en-US" sz="2800" dirty="0" err="1">
                <a:solidFill>
                  <a:srgbClr val="F37440"/>
                </a:solidFill>
                <a:cs typeface="Consolas" panose="020B0609020204030204" pitchFamily="49" charset="0"/>
              </a:rPr>
              <a:t>Lside</a:t>
            </a:r>
            <a:r>
              <a:rPr lang="en-US" sz="2800" dirty="0">
                <a:cs typeface="Consolas" panose="020B0609020204030204" pitchFamily="49" charset="0"/>
              </a:rPr>
              <a:t> or </a:t>
            </a:r>
            <a:r>
              <a:rPr lang="en-US" sz="2800" dirty="0" err="1">
                <a:solidFill>
                  <a:srgbClr val="2C895B"/>
                </a:solidFill>
                <a:cs typeface="Consolas" panose="020B0609020204030204" pitchFamily="49" charset="0"/>
              </a:rPr>
              <a:t>Rside</a:t>
            </a:r>
            <a:r>
              <a:rPr lang="en-US" sz="2800" dirty="0">
                <a:cs typeface="Consolas" panose="020B0609020204030204" pitchFamily="49" charset="0"/>
              </a:rPr>
              <a:t>) it </a:t>
            </a:r>
            <a:r>
              <a:rPr lang="en-US" sz="2800" dirty="0">
                <a:solidFill>
                  <a:srgbClr val="0070C0"/>
                </a:solidFill>
                <a:cs typeface="Consolas" panose="020B0609020204030204" pitchFamily="49" charset="0"/>
              </a:rPr>
              <a:t>causes an </a:t>
            </a:r>
            <a:r>
              <a:rPr lang="en-US" sz="2800" u="sng" dirty="0">
                <a:solidFill>
                  <a:srgbClr val="0070C0"/>
                </a:solidFill>
                <a:cs typeface="Consolas" panose="020B0609020204030204" pitchFamily="49" charset="0"/>
              </a:rPr>
              <a:t>additional</a:t>
            </a:r>
            <a:r>
              <a:rPr lang="en-US" sz="2800" dirty="0">
                <a:solidFill>
                  <a:srgbClr val="0070C0"/>
                </a:solidFill>
                <a:cs typeface="Consolas" panose="020B0609020204030204" pitchFamily="49" charset="0"/>
              </a:rPr>
              <a:t> read to be performed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9F2FC9-5764-0A48-A38F-89035694DF04}"/>
              </a:ext>
            </a:extLst>
          </p:cNvPr>
          <p:cNvSpPr txBox="1"/>
          <p:nvPr/>
        </p:nvSpPr>
        <p:spPr>
          <a:xfrm>
            <a:off x="493680" y="2246087"/>
            <a:ext cx="2876766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z;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one read</a:t>
            </a:r>
            <a:endParaRPr lang="en-US" sz="2000" dirty="0">
              <a:solidFill>
                <a:srgbClr val="00B050"/>
              </a:solidFill>
              <a:cs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56546C1-D604-C348-908A-D9BB2DFF0A06}"/>
              </a:ext>
            </a:extLst>
          </p:cNvPr>
          <p:cNvSpPr txBox="1"/>
          <p:nvPr/>
        </p:nvSpPr>
        <p:spPr>
          <a:xfrm>
            <a:off x="7567652" y="2261355"/>
            <a:ext cx="4360126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 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*p;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two reads on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rside</a:t>
            </a:r>
            <a:endParaRPr lang="en-US" sz="2000" dirty="0">
              <a:solidFill>
                <a:srgbClr val="00B050"/>
              </a:solidFill>
              <a:cs typeface="Consolas" panose="020B06090202040302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F93BBDF-74A9-B546-9005-AB9AE6CA8FB6}"/>
              </a:ext>
            </a:extLst>
          </p:cNvPr>
          <p:cNvGrpSpPr/>
          <p:nvPr/>
        </p:nvGrpSpPr>
        <p:grpSpPr>
          <a:xfrm>
            <a:off x="279607" y="3772095"/>
            <a:ext cx="2640088" cy="1413296"/>
            <a:chOff x="4708576" y="1363428"/>
            <a:chExt cx="2640088" cy="141329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FA7A6A-5181-2148-9331-D6168E1D9F64}"/>
                </a:ext>
              </a:extLst>
            </p:cNvPr>
            <p:cNvSpPr txBox="1"/>
            <p:nvPr/>
          </p:nvSpPr>
          <p:spPr>
            <a:xfrm>
              <a:off x="5513409" y="1511156"/>
              <a:ext cx="995680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DEC0BB-D5A7-7141-94E8-B07DAB6BB561}"/>
                </a:ext>
              </a:extLst>
            </p:cNvPr>
            <p:cNvSpPr txBox="1"/>
            <p:nvPr/>
          </p:nvSpPr>
          <p:spPr>
            <a:xfrm>
              <a:off x="5200503" y="148755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z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3EB16B0-3ABC-4348-829A-C09B9C6DEC1E}"/>
                </a:ext>
              </a:extLst>
            </p:cNvPr>
            <p:cNvSpPr txBox="1"/>
            <p:nvPr/>
          </p:nvSpPr>
          <p:spPr>
            <a:xfrm>
              <a:off x="5487699" y="2238637"/>
              <a:ext cx="995680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267C080-B948-454C-BCEE-9E4F6A2064D0}"/>
                </a:ext>
              </a:extLst>
            </p:cNvPr>
            <p:cNvSpPr txBox="1"/>
            <p:nvPr/>
          </p:nvSpPr>
          <p:spPr>
            <a:xfrm>
              <a:off x="5157858" y="2221077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y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CC4BEDD-B48C-494B-AAE0-D77FC775CD14}"/>
                </a:ext>
              </a:extLst>
            </p:cNvPr>
            <p:cNvSpPr txBox="1"/>
            <p:nvPr/>
          </p:nvSpPr>
          <p:spPr>
            <a:xfrm>
              <a:off x="6498829" y="136342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8094B610-E33E-A242-AFA6-045227E78338}"/>
                </a:ext>
              </a:extLst>
            </p:cNvPr>
            <p:cNvSpPr/>
            <p:nvPr/>
          </p:nvSpPr>
          <p:spPr>
            <a:xfrm flipH="1" flipV="1">
              <a:off x="4708576" y="1665976"/>
              <a:ext cx="2640088" cy="775447"/>
            </a:xfrm>
            <a:prstGeom prst="arc">
              <a:avLst>
                <a:gd name="adj1" fmla="val 8792160"/>
                <a:gd name="adj2" fmla="val 13225474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D780C10-8758-9442-BF93-2FD13F536FE6}"/>
                </a:ext>
              </a:extLst>
            </p:cNvPr>
            <p:cNvSpPr txBox="1"/>
            <p:nvPr/>
          </p:nvSpPr>
          <p:spPr>
            <a:xfrm>
              <a:off x="6473044" y="2407392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4B3E5A0-3C01-AB4B-B346-2BCA483E12EC}"/>
              </a:ext>
            </a:extLst>
          </p:cNvPr>
          <p:cNvGrpSpPr/>
          <p:nvPr/>
        </p:nvGrpSpPr>
        <p:grpSpPr>
          <a:xfrm>
            <a:off x="7502052" y="3338139"/>
            <a:ext cx="4382365" cy="2508434"/>
            <a:chOff x="190430" y="3554349"/>
            <a:chExt cx="4382365" cy="250843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3E8BFE0-8967-8D4A-9A8F-DE477B6DE645}"/>
                </a:ext>
              </a:extLst>
            </p:cNvPr>
            <p:cNvSpPr txBox="1"/>
            <p:nvPr/>
          </p:nvSpPr>
          <p:spPr>
            <a:xfrm>
              <a:off x="584816" y="4583576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4BE6749-17B1-C349-93B5-19E579F243F4}"/>
                </a:ext>
              </a:extLst>
            </p:cNvPr>
            <p:cNvSpPr txBox="1"/>
            <p:nvPr/>
          </p:nvSpPr>
          <p:spPr>
            <a:xfrm>
              <a:off x="256068" y="460032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2AD75D6-4EBA-E94F-980B-1075268A5711}"/>
                </a:ext>
              </a:extLst>
            </p:cNvPr>
            <p:cNvSpPr txBox="1"/>
            <p:nvPr/>
          </p:nvSpPr>
          <p:spPr>
            <a:xfrm>
              <a:off x="2673782" y="4569547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2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84C3FEC-E1C3-0E4F-A2EB-F83636DFBD51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 flipV="1">
              <a:off x="1082656" y="4784991"/>
              <a:ext cx="1591126" cy="15388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B9BBF78-6DF5-984C-A560-7E0E380A8759}"/>
                </a:ext>
              </a:extLst>
            </p:cNvPr>
            <p:cNvSpPr txBox="1"/>
            <p:nvPr/>
          </p:nvSpPr>
          <p:spPr>
            <a:xfrm>
              <a:off x="217777" y="538175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2217371-825C-1B4F-91F0-C70332F4C72F}"/>
                </a:ext>
              </a:extLst>
            </p:cNvPr>
            <p:cNvSpPr txBox="1"/>
            <p:nvPr/>
          </p:nvSpPr>
          <p:spPr>
            <a:xfrm>
              <a:off x="546525" y="5368532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471B5F8E-26FF-154F-9F01-25D5A0C0289D}"/>
                </a:ext>
              </a:extLst>
            </p:cNvPr>
            <p:cNvSpPr/>
            <p:nvPr/>
          </p:nvSpPr>
          <p:spPr>
            <a:xfrm flipH="1" flipV="1">
              <a:off x="210403" y="3554349"/>
              <a:ext cx="3218655" cy="2028324"/>
            </a:xfrm>
            <a:prstGeom prst="arc">
              <a:avLst>
                <a:gd name="adj1" fmla="val 11775448"/>
                <a:gd name="adj2" fmla="val 17048475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E052DFC-F859-4E40-ACCC-0D94AFC4144D}"/>
                </a:ext>
              </a:extLst>
            </p:cNvPr>
            <p:cNvSpPr txBox="1"/>
            <p:nvPr/>
          </p:nvSpPr>
          <p:spPr>
            <a:xfrm>
              <a:off x="3133465" y="4961810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777DC10-EE88-CF40-877F-03C0A0EDC8A4}"/>
                </a:ext>
              </a:extLst>
            </p:cNvPr>
            <p:cNvSpPr txBox="1"/>
            <p:nvPr/>
          </p:nvSpPr>
          <p:spPr>
            <a:xfrm>
              <a:off x="666438" y="5662673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0FEA10F-888A-C44C-AFE1-2FE0F987C504}"/>
                </a:ext>
              </a:extLst>
            </p:cNvPr>
            <p:cNvSpPr txBox="1"/>
            <p:nvPr/>
          </p:nvSpPr>
          <p:spPr>
            <a:xfrm>
              <a:off x="190430" y="4891443"/>
              <a:ext cx="18501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(address)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0BB6C25-9E00-6446-BEC5-E6B0E90DEE0F}"/>
                </a:ext>
              </a:extLst>
            </p:cNvPr>
            <p:cNvSpPr txBox="1"/>
            <p:nvPr/>
          </p:nvSpPr>
          <p:spPr>
            <a:xfrm>
              <a:off x="3649144" y="4569733"/>
              <a:ext cx="9236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 or *p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167114-4509-F15A-5532-2C6DD2586D47}"/>
              </a:ext>
            </a:extLst>
          </p:cNvPr>
          <p:cNvGrpSpPr/>
          <p:nvPr/>
        </p:nvGrpSpPr>
        <p:grpSpPr>
          <a:xfrm>
            <a:off x="4139815" y="2685202"/>
            <a:ext cx="1581231" cy="2517726"/>
            <a:chOff x="4091054" y="3738001"/>
            <a:chExt cx="1581231" cy="25177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F8CBCD-BE5E-0A3F-B9E4-B57D0D868F10}"/>
                </a:ext>
              </a:extLst>
            </p:cNvPr>
            <p:cNvSpPr/>
            <p:nvPr/>
          </p:nvSpPr>
          <p:spPr>
            <a:xfrm>
              <a:off x="4091054" y="3738001"/>
              <a:ext cx="1121541" cy="251772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350764-722B-6F5F-A54C-F1E764797A6B}"/>
                </a:ext>
              </a:extLst>
            </p:cNvPr>
            <p:cNvSpPr txBox="1"/>
            <p:nvPr/>
          </p:nvSpPr>
          <p:spPr>
            <a:xfrm>
              <a:off x="4143773" y="4431182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B62580-30F7-FC5B-F3A0-8AD89AB10DD9}"/>
                </a:ext>
              </a:extLst>
            </p:cNvPr>
            <p:cNvSpPr txBox="1"/>
            <p:nvPr/>
          </p:nvSpPr>
          <p:spPr>
            <a:xfrm>
              <a:off x="5359379" y="3818228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03629C-621E-C446-AEE2-B909D33E7B18}"/>
                </a:ext>
              </a:extLst>
            </p:cNvPr>
            <p:cNvSpPr txBox="1"/>
            <p:nvPr/>
          </p:nvSpPr>
          <p:spPr>
            <a:xfrm>
              <a:off x="4153984" y="3875816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D5F1DD59-E557-245B-5787-1A42685E29EE}"/>
                </a:ext>
              </a:extLst>
            </p:cNvPr>
            <p:cNvSpPr/>
            <p:nvPr/>
          </p:nvSpPr>
          <p:spPr>
            <a:xfrm rot="6374867">
              <a:off x="4801507" y="4049776"/>
              <a:ext cx="568977" cy="634475"/>
            </a:xfrm>
            <a:prstGeom prst="arc">
              <a:avLst>
                <a:gd name="adj1" fmla="val 9835281"/>
                <a:gd name="adj2" fmla="val 20276156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9AE3728-C1A8-9289-CCE1-672C4B852A22}"/>
                </a:ext>
              </a:extLst>
            </p:cNvPr>
            <p:cNvSpPr txBox="1"/>
            <p:nvPr/>
          </p:nvSpPr>
          <p:spPr>
            <a:xfrm>
              <a:off x="5281872" y="442227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FF3A869-FB36-28D3-EF6A-43886BAB263E}"/>
              </a:ext>
            </a:extLst>
          </p:cNvPr>
          <p:cNvGrpSpPr/>
          <p:nvPr/>
        </p:nvGrpSpPr>
        <p:grpSpPr>
          <a:xfrm>
            <a:off x="3709564" y="2891118"/>
            <a:ext cx="3555226" cy="1627131"/>
            <a:chOff x="3660803" y="3943917"/>
            <a:chExt cx="3555226" cy="16271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D6B83D1-5D17-07FE-57BF-8C5F2D6783F7}"/>
                </a:ext>
              </a:extLst>
            </p:cNvPr>
            <p:cNvSpPr txBox="1"/>
            <p:nvPr/>
          </p:nvSpPr>
          <p:spPr>
            <a:xfrm>
              <a:off x="4143773" y="5184968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06A78F4-CF3E-EBAF-3C17-B7B587A8363A}"/>
                </a:ext>
              </a:extLst>
            </p:cNvPr>
            <p:cNvSpPr txBox="1"/>
            <p:nvPr/>
          </p:nvSpPr>
          <p:spPr>
            <a:xfrm>
              <a:off x="5208427" y="5119731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68DE84-972A-B3D8-BA4A-DC9E1B2120EB}"/>
                </a:ext>
              </a:extLst>
            </p:cNvPr>
            <p:cNvSpPr txBox="1"/>
            <p:nvPr/>
          </p:nvSpPr>
          <p:spPr>
            <a:xfrm>
              <a:off x="5570389" y="4457882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DB3533F-3218-5B4E-7F10-7AE7B57B0F2B}"/>
                </a:ext>
              </a:extLst>
            </p:cNvPr>
            <p:cNvSpPr txBox="1"/>
            <p:nvPr/>
          </p:nvSpPr>
          <p:spPr>
            <a:xfrm>
              <a:off x="5369932" y="4093384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DF04D1-DD68-E165-F41D-8DD6B7266EE8}"/>
                </a:ext>
              </a:extLst>
            </p:cNvPr>
            <p:cNvSpPr txBox="1"/>
            <p:nvPr/>
          </p:nvSpPr>
          <p:spPr>
            <a:xfrm>
              <a:off x="5535761" y="516535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0" name="U-Turn Arrow 19">
              <a:extLst>
                <a:ext uri="{FF2B5EF4-FFF2-40B4-BE49-F238E27FC236}">
                  <a16:creationId xmlns:a16="http://schemas.microsoft.com/office/drawing/2014/main" id="{C78ACF71-7D4E-E436-9CE7-097ADBCA51B0}"/>
                </a:ext>
              </a:extLst>
            </p:cNvPr>
            <p:cNvSpPr/>
            <p:nvPr/>
          </p:nvSpPr>
          <p:spPr>
            <a:xfrm rot="5400000" flipH="1" flipV="1">
              <a:off x="3201987" y="4402733"/>
              <a:ext cx="1465498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62CEE60-BFA9-C3DB-E6AE-BB21BCB7773E}"/>
              </a:ext>
            </a:extLst>
          </p:cNvPr>
          <p:cNvSpPr txBox="1"/>
          <p:nvPr/>
        </p:nvSpPr>
        <p:spPr>
          <a:xfrm>
            <a:off x="6000702" y="6100313"/>
            <a:ext cx="592707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Aside: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z);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same as y = z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1C2208-6000-2EA3-5E71-D7FF905E28BA}"/>
              </a:ext>
            </a:extLst>
          </p:cNvPr>
          <p:cNvSpPr txBox="1"/>
          <p:nvPr/>
        </p:nvSpPr>
        <p:spPr>
          <a:xfrm>
            <a:off x="5617144" y="279630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 *p</a:t>
            </a:r>
          </a:p>
        </p:txBody>
      </p:sp>
    </p:spTree>
    <p:extLst>
      <p:ext uri="{BB962C8B-B14F-4D97-AF65-F5344CB8AC3E}">
        <p14:creationId xmlns:p14="http://schemas.microsoft.com/office/powerpoint/2010/main" val="331067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  <p:bldP spid="35" grpId="0" animBg="1"/>
      <p:bldP spid="44" grpId="0" animBg="1"/>
      <p:bldP spid="23" grpId="0" animBg="1"/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810" y="123714"/>
            <a:ext cx="11610379" cy="389281"/>
          </a:xfrm>
        </p:spPr>
        <p:txBody>
          <a:bodyPr/>
          <a:lstStyle/>
          <a:p>
            <a:r>
              <a:rPr lang="en-US" dirty="0"/>
              <a:t>Each use of a * operator results in one additional read: </a:t>
            </a:r>
            <a:r>
              <a:rPr lang="en-US" dirty="0" err="1"/>
              <a:t>Lside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821EF3B-2D10-CE41-B5B4-D57BD66022ED}"/>
              </a:ext>
            </a:extLst>
          </p:cNvPr>
          <p:cNvSpPr txBox="1"/>
          <p:nvPr/>
        </p:nvSpPr>
        <p:spPr>
          <a:xfrm>
            <a:off x="424663" y="1318149"/>
            <a:ext cx="5475374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= y;    // one read on 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lside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5305FE-370A-35CB-C17A-3DB553DA5DF5}"/>
              </a:ext>
            </a:extLst>
          </p:cNvPr>
          <p:cNvGrpSpPr/>
          <p:nvPr/>
        </p:nvGrpSpPr>
        <p:grpSpPr>
          <a:xfrm>
            <a:off x="339566" y="3353628"/>
            <a:ext cx="4858781" cy="2434175"/>
            <a:chOff x="339566" y="3353628"/>
            <a:chExt cx="4858781" cy="2434175"/>
          </a:xfrm>
        </p:grpSpPr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658C4C08-0D95-BB14-E91D-1648526D5E1F}"/>
                </a:ext>
              </a:extLst>
            </p:cNvPr>
            <p:cNvSpPr/>
            <p:nvPr/>
          </p:nvSpPr>
          <p:spPr>
            <a:xfrm flipH="1" flipV="1">
              <a:off x="1272455" y="3353628"/>
              <a:ext cx="3218655" cy="2028324"/>
            </a:xfrm>
            <a:prstGeom prst="arc">
              <a:avLst>
                <a:gd name="adj1" fmla="val 10889978"/>
                <a:gd name="adj2" fmla="val 17048475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8D87797-9D66-28BF-E3D4-B8999A3AB223}"/>
                </a:ext>
              </a:extLst>
            </p:cNvPr>
            <p:cNvGrpSpPr/>
            <p:nvPr/>
          </p:nvGrpSpPr>
          <p:grpSpPr>
            <a:xfrm>
              <a:off x="339566" y="3975410"/>
              <a:ext cx="4858781" cy="1812393"/>
              <a:chOff x="339566" y="3975410"/>
              <a:chExt cx="4858781" cy="1812393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A973B2A-0271-AAD4-860B-20AF80DD45AA}"/>
                  </a:ext>
                </a:extLst>
              </p:cNvPr>
              <p:cNvSpPr txBox="1"/>
              <p:nvPr/>
            </p:nvSpPr>
            <p:spPr>
              <a:xfrm>
                <a:off x="1707254" y="3996078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08870B3-28F7-9BFC-9244-FFDE3FBA5D77}"/>
                  </a:ext>
                </a:extLst>
              </p:cNvPr>
              <p:cNvSpPr txBox="1"/>
              <p:nvPr/>
            </p:nvSpPr>
            <p:spPr>
              <a:xfrm>
                <a:off x="1361446" y="3975410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p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02772D-F390-56C9-4C26-2106A4E0FE45}"/>
                  </a:ext>
                </a:extLst>
              </p:cNvPr>
              <p:cNvSpPr txBox="1"/>
              <p:nvPr/>
            </p:nvSpPr>
            <p:spPr>
              <a:xfrm>
                <a:off x="3797421" y="3996078"/>
                <a:ext cx="995680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1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FE141DF4-8927-9868-60BF-2B6EDEAC8F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9752" y="4375520"/>
                <a:ext cx="0" cy="787959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C2AFC1D-58FB-F845-599C-A6B853C2784B}"/>
                  </a:ext>
                </a:extLst>
              </p:cNvPr>
              <p:cNvSpPr txBox="1"/>
              <p:nvPr/>
            </p:nvSpPr>
            <p:spPr>
              <a:xfrm>
                <a:off x="744686" y="5088872"/>
                <a:ext cx="9236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z or *p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8855821-A5CD-6528-9997-6BCF88A900D2}"/>
                  </a:ext>
                </a:extLst>
              </p:cNvPr>
              <p:cNvSpPr txBox="1"/>
              <p:nvPr/>
            </p:nvSpPr>
            <p:spPr>
              <a:xfrm>
                <a:off x="1646637" y="5121368"/>
                <a:ext cx="995680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9C8F88-AF0F-F4E4-96D3-7B42CED93842}"/>
                  </a:ext>
                </a:extLst>
              </p:cNvPr>
              <p:cNvSpPr txBox="1"/>
              <p:nvPr/>
            </p:nvSpPr>
            <p:spPr>
              <a:xfrm>
                <a:off x="4500720" y="4375520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903CD5C-554C-254F-3E59-8676BC822854}"/>
                  </a:ext>
                </a:extLst>
              </p:cNvPr>
              <p:cNvSpPr txBox="1"/>
              <p:nvPr/>
            </p:nvSpPr>
            <p:spPr>
              <a:xfrm>
                <a:off x="2761496" y="5387693"/>
                <a:ext cx="7264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write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5166382-7A7F-41B5-48C0-3C5C1795DF79}"/>
                  </a:ext>
                </a:extLst>
              </p:cNvPr>
              <p:cNvSpPr txBox="1"/>
              <p:nvPr/>
            </p:nvSpPr>
            <p:spPr>
              <a:xfrm>
                <a:off x="339566" y="4539880"/>
                <a:ext cx="18501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(address)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B1F6381-B211-6E0E-ABF9-FC0840359C6D}"/>
                  </a:ext>
                </a:extLst>
              </p:cNvPr>
              <p:cNvSpPr txBox="1"/>
              <p:nvPr/>
            </p:nvSpPr>
            <p:spPr>
              <a:xfrm>
                <a:off x="4772783" y="3996264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y</a:t>
                </a: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C0E3FE9-9539-5D91-59AD-EA78465D3363}"/>
              </a:ext>
            </a:extLst>
          </p:cNvPr>
          <p:cNvGrpSpPr/>
          <p:nvPr/>
        </p:nvGrpSpPr>
        <p:grpSpPr>
          <a:xfrm>
            <a:off x="6995326" y="1787433"/>
            <a:ext cx="4741013" cy="2751952"/>
            <a:chOff x="6995326" y="1787433"/>
            <a:chExt cx="4741013" cy="27519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1F577C-0572-C060-2FDA-C99D1B6BB847}"/>
                </a:ext>
              </a:extLst>
            </p:cNvPr>
            <p:cNvSpPr/>
            <p:nvPr/>
          </p:nvSpPr>
          <p:spPr>
            <a:xfrm>
              <a:off x="8611364" y="2021659"/>
              <a:ext cx="1121541" cy="251772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221155C-BA25-844B-8073-13D11870FFD5}"/>
                </a:ext>
              </a:extLst>
            </p:cNvPr>
            <p:cNvGrpSpPr/>
            <p:nvPr/>
          </p:nvGrpSpPr>
          <p:grpSpPr>
            <a:xfrm>
              <a:off x="8664083" y="2101886"/>
              <a:ext cx="3072256" cy="1747237"/>
              <a:chOff x="4600772" y="4015517"/>
              <a:chExt cx="3072256" cy="1747237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4D56C83-1F37-CB49-805C-598D9F5CF36F}"/>
                  </a:ext>
                </a:extLst>
              </p:cNvPr>
              <p:cNvSpPr txBox="1"/>
              <p:nvPr/>
            </p:nvSpPr>
            <p:spPr>
              <a:xfrm>
                <a:off x="4600772" y="5382257"/>
                <a:ext cx="99568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0x10c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463FE92-BB16-EB42-8ED2-749625C9F31E}"/>
                  </a:ext>
                </a:extLst>
              </p:cNvPr>
              <p:cNvSpPr txBox="1"/>
              <p:nvPr/>
            </p:nvSpPr>
            <p:spPr>
              <a:xfrm>
                <a:off x="5665426" y="5317020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p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8F6348C-93C4-0546-8AA1-C8597E7E99C9}"/>
                  </a:ext>
                </a:extLst>
              </p:cNvPr>
              <p:cNvSpPr txBox="1"/>
              <p:nvPr/>
            </p:nvSpPr>
            <p:spPr>
              <a:xfrm>
                <a:off x="4600772" y="4628471"/>
                <a:ext cx="995680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1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2762C07-A147-EC47-B208-E628271D94DC}"/>
                  </a:ext>
                </a:extLst>
              </p:cNvPr>
              <p:cNvSpPr txBox="1"/>
              <p:nvPr/>
            </p:nvSpPr>
            <p:spPr>
              <a:xfrm>
                <a:off x="5816378" y="4015517"/>
                <a:ext cx="9236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z or *p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434D5B4-6697-3041-8593-53124ECC8C28}"/>
                  </a:ext>
                </a:extLst>
              </p:cNvPr>
              <p:cNvSpPr txBox="1"/>
              <p:nvPr/>
            </p:nvSpPr>
            <p:spPr>
              <a:xfrm>
                <a:off x="4610983" y="4073105"/>
                <a:ext cx="995680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  <p:sp>
            <p:nvSpPr>
              <p:cNvPr id="54" name="Arc 53">
                <a:extLst>
                  <a:ext uri="{FF2B5EF4-FFF2-40B4-BE49-F238E27FC236}">
                    <a16:creationId xmlns:a16="http://schemas.microsoft.com/office/drawing/2014/main" id="{71B7EFED-4B67-424A-B882-B50F28F59F80}"/>
                  </a:ext>
                </a:extLst>
              </p:cNvPr>
              <p:cNvSpPr/>
              <p:nvPr/>
            </p:nvSpPr>
            <p:spPr>
              <a:xfrm rot="3243134" flipH="1">
                <a:off x="4944098" y="4190120"/>
                <a:ext cx="672795" cy="752221"/>
              </a:xfrm>
              <a:prstGeom prst="arc">
                <a:avLst>
                  <a:gd name="adj1" fmla="val 8419659"/>
                  <a:gd name="adj2" fmla="val 20276156"/>
                </a:avLst>
              </a:prstGeom>
              <a:ln w="34925">
                <a:solidFill>
                  <a:srgbClr val="FF0000"/>
                </a:solidFill>
                <a:prstDash val="sysDash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5E75812-FB2B-8640-BCBC-D6A8D5C5CD5D}"/>
                  </a:ext>
                </a:extLst>
              </p:cNvPr>
              <p:cNvSpPr txBox="1"/>
              <p:nvPr/>
            </p:nvSpPr>
            <p:spPr>
              <a:xfrm>
                <a:off x="6027388" y="4655171"/>
                <a:ext cx="15520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integer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D80912F-E654-5E43-8980-6B87D540B4E4}"/>
                  </a:ext>
                </a:extLst>
              </p:cNvPr>
              <p:cNvSpPr txBox="1"/>
              <p:nvPr/>
            </p:nvSpPr>
            <p:spPr>
              <a:xfrm>
                <a:off x="5826931" y="4290673"/>
                <a:ext cx="158088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write integer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DCFC69F-FC50-9040-B700-0061A77A0A67}"/>
                  </a:ext>
                </a:extLst>
              </p:cNvPr>
              <p:cNvSpPr txBox="1"/>
              <p:nvPr/>
            </p:nvSpPr>
            <p:spPr>
              <a:xfrm>
                <a:off x="5992760" y="5362644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4B37CC2-4361-1F45-AB45-C2548F6EC7E1}"/>
                  </a:ext>
                </a:extLst>
              </p:cNvPr>
              <p:cNvSpPr txBox="1"/>
              <p:nvPr/>
            </p:nvSpPr>
            <p:spPr>
              <a:xfrm>
                <a:off x="5738871" y="4619559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y</a:t>
                </a:r>
              </a:p>
            </p:txBody>
          </p:sp>
        </p:grpSp>
        <p:sp>
          <p:nvSpPr>
            <p:cNvPr id="20" name="U-Turn Arrow 19">
              <a:extLst>
                <a:ext uri="{FF2B5EF4-FFF2-40B4-BE49-F238E27FC236}">
                  <a16:creationId xmlns:a16="http://schemas.microsoft.com/office/drawing/2014/main" id="{793A2615-422A-429A-AFB4-D6DC5B32AEFE}"/>
                </a:ext>
              </a:extLst>
            </p:cNvPr>
            <p:cNvSpPr/>
            <p:nvPr/>
          </p:nvSpPr>
          <p:spPr>
            <a:xfrm rot="5400000" flipH="1" flipV="1">
              <a:off x="7754497" y="2718593"/>
              <a:ext cx="140109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EED1774-78D0-808C-5128-D74BD326565F}"/>
                </a:ext>
              </a:extLst>
            </p:cNvPr>
            <p:cNvSpPr txBox="1"/>
            <p:nvPr/>
          </p:nvSpPr>
          <p:spPr>
            <a:xfrm>
              <a:off x="6995326" y="1787433"/>
              <a:ext cx="1374094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8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610379" cy="389281"/>
          </a:xfrm>
        </p:spPr>
        <p:txBody>
          <a:bodyPr/>
          <a:lstStyle/>
          <a:p>
            <a:r>
              <a:rPr lang="en-US" sz="2800" dirty="0"/>
              <a:t>Each use of a * operator results in one additional read : both sides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1656765" y="797646"/>
            <a:ext cx="3050061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 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*w;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 = &amp;y;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= *w;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101AFF-2066-6046-A048-B7089EC444B2}"/>
              </a:ext>
            </a:extLst>
          </p:cNvPr>
          <p:cNvGrpSpPr/>
          <p:nvPr/>
        </p:nvGrpSpPr>
        <p:grpSpPr>
          <a:xfrm>
            <a:off x="1218648" y="4089908"/>
            <a:ext cx="4536537" cy="1763703"/>
            <a:chOff x="8150088" y="4699138"/>
            <a:chExt cx="4536537" cy="1763703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AFE23A6-4D09-1D4B-9877-F4FA955B1120}"/>
                </a:ext>
              </a:extLst>
            </p:cNvPr>
            <p:cNvSpPr txBox="1"/>
            <p:nvPr/>
          </p:nvSpPr>
          <p:spPr>
            <a:xfrm>
              <a:off x="8588205" y="473091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8F476EB-03A2-5542-892E-0338B47023A0}"/>
                </a:ext>
              </a:extLst>
            </p:cNvPr>
            <p:cNvSpPr txBox="1"/>
            <p:nvPr/>
          </p:nvSpPr>
          <p:spPr>
            <a:xfrm>
              <a:off x="8150088" y="5756060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w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24FEB95-BFCA-EB47-B391-8DBA49B61CC9}"/>
                </a:ext>
              </a:extLst>
            </p:cNvPr>
            <p:cNvSpPr txBox="1"/>
            <p:nvPr/>
          </p:nvSpPr>
          <p:spPr>
            <a:xfrm>
              <a:off x="10677171" y="4716881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tx2"/>
                  </a:solidFill>
                </a:rPr>
                <a:t>2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CAF64F4-BB26-9245-B6EF-07409C49FF3B}"/>
                </a:ext>
              </a:extLst>
            </p:cNvPr>
            <p:cNvCxnSpPr>
              <a:cxnSpLocks/>
              <a:endCxn id="71" idx="1"/>
            </p:cNvCxnSpPr>
            <p:nvPr/>
          </p:nvCxnSpPr>
          <p:spPr>
            <a:xfrm>
              <a:off x="9086045" y="4932325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78613F6-FCE7-E848-9670-750ABF0D6E54}"/>
                </a:ext>
              </a:extLst>
            </p:cNvPr>
            <p:cNvSpPr txBox="1"/>
            <p:nvPr/>
          </p:nvSpPr>
          <p:spPr>
            <a:xfrm>
              <a:off x="11719694" y="5722577"/>
              <a:ext cx="9669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y or *w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E6E1F99-25DD-E34E-8283-4E105C129DFC}"/>
                </a:ext>
              </a:extLst>
            </p:cNvPr>
            <p:cNvSpPr txBox="1"/>
            <p:nvPr/>
          </p:nvSpPr>
          <p:spPr>
            <a:xfrm>
              <a:off x="10677171" y="5722577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0BAF469-FA33-7948-B483-A3AB6B9A50D2}"/>
                </a:ext>
              </a:extLst>
            </p:cNvPr>
            <p:cNvSpPr txBox="1"/>
            <p:nvPr/>
          </p:nvSpPr>
          <p:spPr>
            <a:xfrm>
              <a:off x="11692568" y="4699138"/>
              <a:ext cx="9236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z or *p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B0D7A7B-0AC7-3747-8C7D-669C6400808F}"/>
                </a:ext>
              </a:extLst>
            </p:cNvPr>
            <p:cNvSpPr txBox="1"/>
            <p:nvPr/>
          </p:nvSpPr>
          <p:spPr>
            <a:xfrm>
              <a:off x="8606577" y="5695283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2E170D41-E432-654A-A56E-2467F3070CE3}"/>
                </a:ext>
              </a:extLst>
            </p:cNvPr>
            <p:cNvCxnSpPr>
              <a:cxnSpLocks/>
            </p:cNvCxnSpPr>
            <p:nvPr/>
          </p:nvCxnSpPr>
          <p:spPr>
            <a:xfrm>
              <a:off x="9104417" y="5896698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B66AD65-79AE-564A-8055-F5F664468A00}"/>
                </a:ext>
              </a:extLst>
            </p:cNvPr>
            <p:cNvSpPr txBox="1"/>
            <p:nvPr/>
          </p:nvSpPr>
          <p:spPr>
            <a:xfrm>
              <a:off x="8201224" y="4732269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p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F09AFBF-8012-7E48-AAAE-280691855379}"/>
                </a:ext>
              </a:extLst>
            </p:cNvPr>
            <p:cNvSpPr txBox="1"/>
            <p:nvPr/>
          </p:nvSpPr>
          <p:spPr>
            <a:xfrm>
              <a:off x="8321500" y="5098359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55ABD2A-8DDF-2B44-80FA-E9B6DE6B8FA8}"/>
                </a:ext>
              </a:extLst>
            </p:cNvPr>
            <p:cNvSpPr txBox="1"/>
            <p:nvPr/>
          </p:nvSpPr>
          <p:spPr>
            <a:xfrm>
              <a:off x="8321500" y="6062731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CE6A622A-CE28-9743-A383-F315D0B8B123}"/>
                </a:ext>
              </a:extLst>
            </p:cNvPr>
            <p:cNvCxnSpPr>
              <a:cxnSpLocks/>
              <a:stCxn id="74" idx="0"/>
              <a:endCxn id="71" idx="2"/>
            </p:cNvCxnSpPr>
            <p:nvPr/>
          </p:nvCxnSpPr>
          <p:spPr>
            <a:xfrm flipV="1">
              <a:off x="11175011" y="5147768"/>
              <a:ext cx="0" cy="574809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11447E1-A014-BF45-8D91-DBC6B6C9BF19}"/>
                </a:ext>
              </a:extLst>
            </p:cNvPr>
            <p:cNvSpPr txBox="1"/>
            <p:nvPr/>
          </p:nvSpPr>
          <p:spPr>
            <a:xfrm>
              <a:off x="10849619" y="6060374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F14D180-C23B-6A42-A89B-45374F270C20}"/>
                </a:ext>
              </a:extLst>
            </p:cNvPr>
            <p:cNvSpPr txBox="1"/>
            <p:nvPr/>
          </p:nvSpPr>
          <p:spPr>
            <a:xfrm>
              <a:off x="10462958" y="5076225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C791FF4-B6A4-25CD-13F3-C2472799389E}"/>
              </a:ext>
            </a:extLst>
          </p:cNvPr>
          <p:cNvGrpSpPr/>
          <p:nvPr/>
        </p:nvGrpSpPr>
        <p:grpSpPr>
          <a:xfrm>
            <a:off x="6483951" y="1618156"/>
            <a:ext cx="5443827" cy="3046988"/>
            <a:chOff x="6483951" y="1618156"/>
            <a:chExt cx="5443827" cy="304698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CC2255-654C-28E6-6916-7EEF3CDB092F}"/>
                </a:ext>
              </a:extLst>
            </p:cNvPr>
            <p:cNvSpPr/>
            <p:nvPr/>
          </p:nvSpPr>
          <p:spPr>
            <a:xfrm>
              <a:off x="8367525" y="2021659"/>
              <a:ext cx="1121541" cy="251772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D64ACA-0835-A658-FA38-BDFEAACEF341}"/>
                </a:ext>
              </a:extLst>
            </p:cNvPr>
            <p:cNvSpPr txBox="1"/>
            <p:nvPr/>
          </p:nvSpPr>
          <p:spPr>
            <a:xfrm>
              <a:off x="8420244" y="3468626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4A24BA-6A3B-D7B0-6CD5-9CE224C4FE61}"/>
                </a:ext>
              </a:extLst>
            </p:cNvPr>
            <p:cNvSpPr txBox="1"/>
            <p:nvPr/>
          </p:nvSpPr>
          <p:spPr>
            <a:xfrm>
              <a:off x="9541785" y="3978907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6BAF05-4151-1C67-9D22-518001D5BB82}"/>
                </a:ext>
              </a:extLst>
            </p:cNvPr>
            <p:cNvSpPr txBox="1"/>
            <p:nvPr/>
          </p:nvSpPr>
          <p:spPr>
            <a:xfrm>
              <a:off x="8420244" y="2714840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C3F5EE-3938-F8E2-CF86-650FA728D156}"/>
                </a:ext>
              </a:extLst>
            </p:cNvPr>
            <p:cNvSpPr txBox="1"/>
            <p:nvPr/>
          </p:nvSpPr>
          <p:spPr>
            <a:xfrm>
              <a:off x="9635850" y="2101886"/>
              <a:ext cx="9236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 or *p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379438-68C2-A023-CB72-BA068AA26623}"/>
                </a:ext>
              </a:extLst>
            </p:cNvPr>
            <p:cNvSpPr txBox="1"/>
            <p:nvPr/>
          </p:nvSpPr>
          <p:spPr>
            <a:xfrm>
              <a:off x="8430455" y="2159474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68ACE3D1-1016-DE5A-147A-E667AEDCE0B9}"/>
                </a:ext>
              </a:extLst>
            </p:cNvPr>
            <p:cNvSpPr/>
            <p:nvPr/>
          </p:nvSpPr>
          <p:spPr>
            <a:xfrm rot="3243134" flipH="1">
              <a:off x="8763570" y="2276489"/>
              <a:ext cx="672795" cy="752221"/>
            </a:xfrm>
            <a:prstGeom prst="arc">
              <a:avLst>
                <a:gd name="adj1" fmla="val 8419659"/>
                <a:gd name="adj2" fmla="val 20276156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6F0877-E378-D2E5-EEF4-319C079C9060}"/>
                </a:ext>
              </a:extLst>
            </p:cNvPr>
            <p:cNvSpPr txBox="1"/>
            <p:nvPr/>
          </p:nvSpPr>
          <p:spPr>
            <a:xfrm>
              <a:off x="10375750" y="2727475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DF1A47-0765-DAA8-B956-CA7C851E6DD5}"/>
                </a:ext>
              </a:extLst>
            </p:cNvPr>
            <p:cNvSpPr txBox="1"/>
            <p:nvPr/>
          </p:nvSpPr>
          <p:spPr>
            <a:xfrm>
              <a:off x="9646403" y="2377042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2E0F1-E92A-2924-22AA-7F0DA9418A6A}"/>
                </a:ext>
              </a:extLst>
            </p:cNvPr>
            <p:cNvSpPr txBox="1"/>
            <p:nvPr/>
          </p:nvSpPr>
          <p:spPr>
            <a:xfrm>
              <a:off x="9868188" y="3463887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E0F21F-14EA-660D-BBDC-2CA4286D216C}"/>
                </a:ext>
              </a:extLst>
            </p:cNvPr>
            <p:cNvSpPr txBox="1"/>
            <p:nvPr/>
          </p:nvSpPr>
          <p:spPr>
            <a:xfrm>
              <a:off x="9558343" y="2705928"/>
              <a:ext cx="9669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 or *w</a:t>
              </a:r>
            </a:p>
          </p:txBody>
        </p:sp>
        <p:sp>
          <p:nvSpPr>
            <p:cNvPr id="18" name="U-Turn Arrow 17">
              <a:extLst>
                <a:ext uri="{FF2B5EF4-FFF2-40B4-BE49-F238E27FC236}">
                  <a16:creationId xmlns:a16="http://schemas.microsoft.com/office/drawing/2014/main" id="{FA8CC9AF-1B0F-1A07-3AD3-705A66BF259C}"/>
                </a:ext>
              </a:extLst>
            </p:cNvPr>
            <p:cNvSpPr/>
            <p:nvPr/>
          </p:nvSpPr>
          <p:spPr>
            <a:xfrm rot="5400000" flipH="1" flipV="1">
              <a:off x="7814163" y="3022097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5D6F84-2AC5-885D-2551-65E1004E800B}"/>
                </a:ext>
              </a:extLst>
            </p:cNvPr>
            <p:cNvSpPr txBox="1"/>
            <p:nvPr/>
          </p:nvSpPr>
          <p:spPr>
            <a:xfrm>
              <a:off x="8420244" y="4014375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76B867-531A-9874-125F-A7FA907BC60B}"/>
                </a:ext>
              </a:extLst>
            </p:cNvPr>
            <p:cNvSpPr txBox="1"/>
            <p:nvPr/>
          </p:nvSpPr>
          <p:spPr>
            <a:xfrm>
              <a:off x="9476246" y="3442445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w</a:t>
              </a:r>
            </a:p>
          </p:txBody>
        </p: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A6D89975-A992-E6FA-B3D8-A181ACE096B5}"/>
                </a:ext>
              </a:extLst>
            </p:cNvPr>
            <p:cNvSpPr/>
            <p:nvPr/>
          </p:nvSpPr>
          <p:spPr>
            <a:xfrm rot="5400000" flipH="1" flipV="1">
              <a:off x="6940077" y="2766111"/>
              <a:ext cx="2018714" cy="916252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7269B2-BC0C-BACE-0A6A-CC1A7935DE4F}"/>
                </a:ext>
              </a:extLst>
            </p:cNvPr>
            <p:cNvSpPr txBox="1"/>
            <p:nvPr/>
          </p:nvSpPr>
          <p:spPr>
            <a:xfrm>
              <a:off x="9764892" y="401437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D6CE5F-0AE4-BBBB-0437-2DBEFE9ABDAE}"/>
                </a:ext>
              </a:extLst>
            </p:cNvPr>
            <p:cNvSpPr txBox="1"/>
            <p:nvPr/>
          </p:nvSpPr>
          <p:spPr>
            <a:xfrm>
              <a:off x="6483951" y="1618156"/>
              <a:ext cx="1544012" cy="3046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98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5E06A-B6BF-E14B-8C09-1673F5C4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68" y="84329"/>
            <a:ext cx="11095598" cy="469935"/>
          </a:xfrm>
        </p:spPr>
        <p:txBody>
          <a:bodyPr/>
          <a:lstStyle/>
          <a:p>
            <a:r>
              <a:rPr lang="en-US" dirty="0"/>
              <a:t>Pointer to Pointers (Double Indirection)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972AD-496C-674B-A2E2-20DA148CE1D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50617" y="496806"/>
            <a:ext cx="9158749" cy="606536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/>
              <a:t>Define a </a:t>
            </a:r>
            <a:r>
              <a:rPr lang="en-US" sz="2000" dirty="0">
                <a:solidFill>
                  <a:srgbClr val="0070C0"/>
                </a:solidFill>
              </a:rPr>
              <a:t>pointer</a:t>
            </a:r>
            <a:r>
              <a:rPr lang="en-US" sz="2000" dirty="0">
                <a:solidFill>
                  <a:schemeClr val="accent5"/>
                </a:solidFill>
              </a:rPr>
              <a:t> to a </a:t>
            </a:r>
            <a:r>
              <a:rPr lang="en-US" sz="2000" dirty="0">
                <a:solidFill>
                  <a:srgbClr val="0070C0"/>
                </a:solidFill>
              </a:rPr>
              <a:t>pointer (p2 below)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lvl="3"/>
            <a:endParaRPr lang="en-US" sz="2000" dirty="0"/>
          </a:p>
          <a:p>
            <a:r>
              <a:rPr lang="en-US" sz="2000" dirty="0">
                <a:solidFill>
                  <a:schemeClr val="accent5"/>
                </a:solidFill>
              </a:rPr>
              <a:t>C allows any number of pointer indirections</a:t>
            </a:r>
          </a:p>
          <a:p>
            <a:pPr lvl="1"/>
            <a:r>
              <a:rPr lang="en-US" sz="2000" dirty="0"/>
              <a:t>more than two levels is very uncommon in real applications as it reduces readability and generates at lot of memory reads</a:t>
            </a:r>
          </a:p>
          <a:p>
            <a:r>
              <a:rPr lang="en-US" sz="2000" b="1" dirty="0">
                <a:solidFill>
                  <a:srgbClr val="7030A0"/>
                </a:solidFill>
              </a:rPr>
              <a:t>RULE (important): </a:t>
            </a:r>
            <a:r>
              <a:rPr lang="en-US" sz="2000" dirty="0"/>
              <a:t>number of </a:t>
            </a:r>
            <a:r>
              <a:rPr lang="en-US" sz="2000" dirty="0">
                <a:solidFill>
                  <a:srgbClr val="FF0000"/>
                </a:solidFill>
              </a:rPr>
              <a:t>*</a:t>
            </a:r>
            <a:r>
              <a:rPr lang="en-US" sz="2000" dirty="0"/>
              <a:t> </a:t>
            </a:r>
            <a:r>
              <a:rPr lang="en-US" sz="2000" b="1" dirty="0"/>
              <a:t>in the variable definition </a:t>
            </a:r>
            <a:r>
              <a:rPr lang="en-US" sz="2000" dirty="0"/>
              <a:t>tells you </a:t>
            </a:r>
            <a:r>
              <a:rPr lang="en-US" sz="2000" b="1" dirty="0"/>
              <a:t>how many </a:t>
            </a:r>
            <a:r>
              <a:rPr lang="en-US" sz="2000" b="1" dirty="0">
                <a:solidFill>
                  <a:srgbClr val="0070C0"/>
                </a:solidFill>
              </a:rPr>
              <a:t>reads</a:t>
            </a:r>
            <a:r>
              <a:rPr lang="en-US" sz="2000" b="1" dirty="0"/>
              <a:t> it takes to get to the </a:t>
            </a:r>
            <a:r>
              <a:rPr lang="en-US" sz="2000" b="1" dirty="0">
                <a:solidFill>
                  <a:srgbClr val="0070C0"/>
                </a:solidFill>
              </a:rPr>
              <a:t>base type</a:t>
            </a:r>
          </a:p>
          <a:p>
            <a:pPr marL="354012" lvl="1" indent="0"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chemeClr val="accent1"/>
                </a:solidFill>
              </a:rPr>
              <a:t>#reads to base type</a:t>
            </a:r>
            <a:r>
              <a:rPr lang="en-US" sz="2000" dirty="0"/>
              <a:t> = number of </a:t>
            </a:r>
            <a:r>
              <a:rPr lang="en-US" sz="2000" dirty="0">
                <a:solidFill>
                  <a:srgbClr val="FF0000"/>
                </a:solidFill>
              </a:rPr>
              <a:t>* (in the definition)</a:t>
            </a:r>
            <a:r>
              <a:rPr lang="en-US" sz="2000" dirty="0"/>
              <a:t> + 1</a:t>
            </a:r>
          </a:p>
          <a:p>
            <a:r>
              <a:rPr lang="en-US" sz="2200" dirty="0"/>
              <a:t>Example:  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int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p2; 	// </a:t>
            </a:r>
            <a:r>
              <a:rPr lang="en-US" sz="2000" dirty="0">
                <a:solidFill>
                  <a:schemeClr val="tx2"/>
                </a:solidFill>
              </a:rPr>
              <a:t>requires </a:t>
            </a:r>
            <a:r>
              <a:rPr lang="en-US" sz="2000" dirty="0">
                <a:solidFill>
                  <a:srgbClr val="7030A0"/>
                </a:solidFill>
              </a:rPr>
              <a:t>3 reads </a:t>
            </a:r>
            <a:r>
              <a:rPr lang="en-US" sz="2000" dirty="0">
                <a:solidFill>
                  <a:schemeClr val="tx2"/>
                </a:solidFill>
              </a:rPr>
              <a:t>to get to the int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AC99D9B-296A-004F-8655-E570A802753B}"/>
              </a:ext>
            </a:extLst>
          </p:cNvPr>
          <p:cNvSpPr/>
          <p:nvPr/>
        </p:nvSpPr>
        <p:spPr bwMode="auto">
          <a:xfrm>
            <a:off x="1695573" y="966741"/>
            <a:ext cx="6554197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2;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pointer to a pointer to an int</a:t>
            </a:r>
          </a:p>
          <a:p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&amp;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&amp;p1;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("%d\n", (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**p2)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E9BA9D-8989-F544-B5E3-5C5337F7356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02B506-BB01-C949-8ED8-A5F7F3B628E9}"/>
              </a:ext>
            </a:extLst>
          </p:cNvPr>
          <p:cNvGrpSpPr/>
          <p:nvPr/>
        </p:nvGrpSpPr>
        <p:grpSpPr>
          <a:xfrm>
            <a:off x="9596438" y="663661"/>
            <a:ext cx="1326165" cy="482555"/>
            <a:chOff x="10206038" y="3228945"/>
            <a:chExt cx="1326165" cy="48255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D79F25-E6DB-7E46-93BD-1C2AF5A3BAD2}"/>
                </a:ext>
              </a:extLst>
            </p:cNvPr>
            <p:cNvSpPr txBox="1"/>
            <p:nvPr/>
          </p:nvSpPr>
          <p:spPr>
            <a:xfrm>
              <a:off x="10206038" y="3311390"/>
              <a:ext cx="2423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i</a:t>
              </a:r>
              <a:endParaRPr lang="en-US" sz="2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A35C7A-0041-E645-B8F9-0C78FC5CDBD0}"/>
                </a:ext>
              </a:extLst>
            </p:cNvPr>
            <p:cNvSpPr txBox="1"/>
            <p:nvPr/>
          </p:nvSpPr>
          <p:spPr>
            <a:xfrm>
              <a:off x="10536523" y="3228945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A5B7472-86A7-6E46-803C-CBEFDC71E2EC}"/>
              </a:ext>
            </a:extLst>
          </p:cNvPr>
          <p:cNvGrpSpPr/>
          <p:nvPr/>
        </p:nvGrpSpPr>
        <p:grpSpPr>
          <a:xfrm>
            <a:off x="9437206" y="1063771"/>
            <a:ext cx="1465680" cy="1004331"/>
            <a:chOff x="8064323" y="2022482"/>
            <a:chExt cx="1465680" cy="10043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498FDF-7B8C-DE44-BAB8-7F194EFF937B}"/>
                </a:ext>
              </a:extLst>
            </p:cNvPr>
            <p:cNvSpPr txBox="1"/>
            <p:nvPr/>
          </p:nvSpPr>
          <p:spPr>
            <a:xfrm>
              <a:off x="8534323" y="2640733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229B2BB-7E9D-7A43-B73F-4CA2C20DB6BC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 flipV="1">
              <a:off x="9051880" y="2022482"/>
              <a:ext cx="0" cy="600763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742D21-EF8F-C740-8850-EE4BBCF37AE5}"/>
                </a:ext>
              </a:extLst>
            </p:cNvPr>
            <p:cNvSpPr txBox="1"/>
            <p:nvPr/>
          </p:nvSpPr>
          <p:spPr>
            <a:xfrm>
              <a:off x="8064323" y="2626703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p1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FD748F-8961-4A45-9949-C74D2A191E1E}"/>
              </a:ext>
            </a:extLst>
          </p:cNvPr>
          <p:cNvGrpSpPr/>
          <p:nvPr/>
        </p:nvGrpSpPr>
        <p:grpSpPr>
          <a:xfrm>
            <a:off x="9437206" y="2074875"/>
            <a:ext cx="1465680" cy="1065935"/>
            <a:chOff x="5982690" y="2351932"/>
            <a:chExt cx="1465680" cy="106593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EEBA9B-BAC2-3B41-8801-40B42463D242}"/>
                </a:ext>
              </a:extLst>
            </p:cNvPr>
            <p:cNvSpPr txBox="1"/>
            <p:nvPr/>
          </p:nvSpPr>
          <p:spPr>
            <a:xfrm>
              <a:off x="6452690" y="2992918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99F2B5B-E7EB-5143-99AA-19501A47EBDB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V="1">
              <a:off x="6950530" y="2351932"/>
              <a:ext cx="0" cy="625024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0DE168-4019-6A4D-A989-45724957B90B}"/>
                </a:ext>
              </a:extLst>
            </p:cNvPr>
            <p:cNvSpPr txBox="1"/>
            <p:nvPr/>
          </p:nvSpPr>
          <p:spPr>
            <a:xfrm>
              <a:off x="5982690" y="3017757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733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44653" y="822511"/>
                <a:ext cx="11703967" cy="5739654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hexadecimal is base 16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From “</a:t>
                </a:r>
                <a:r>
                  <a:rPr lang="en-US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hexa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” (Ancient Greek </a:t>
                </a:r>
                <a:r>
                  <a:rPr lang="el-GR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ἑξα</a:t>
                </a:r>
                <a:r>
                  <a:rPr lang="el-GR" sz="2000" dirty="0">
                    <a:solidFill>
                      <a:schemeClr val="tx1">
                        <a:lumMod val="50000"/>
                      </a:schemeClr>
                    </a:solidFill>
                  </a:rPr>
                  <a:t>-) ⇒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six 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and from “</a:t>
                </a:r>
                <a:r>
                  <a:rPr lang="en-US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decem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” (Latin) ⇒ ten </a:t>
                </a:r>
              </a:p>
              <a:p>
                <a:r>
                  <a:rPr lang="en-US" sz="2200" dirty="0">
                    <a:solidFill>
                      <a:srgbClr val="FF0000"/>
                    </a:solidFill>
                  </a:rPr>
                  <a:t>Sixteen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symbols </a:t>
                </a:r>
              </a:p>
              <a:p>
                <a:pPr marL="354012" lvl="1" indent="0">
                  <a:buNone/>
                </a:pPr>
                <a:r>
                  <a:rPr lang="en-US" sz="2000" b="1" dirty="0">
                    <a:solidFill>
                      <a:schemeClr val="tx1">
                        <a:lumMod val="50000"/>
                      </a:schemeClr>
                    </a:solidFill>
                  </a:rPr>
                  <a:t>0 1 2 3 4 5 6 7 8 9 a b c d e f</a:t>
                </a:r>
              </a:p>
              <a:p>
                <a:pPr marL="354012" lvl="1" indent="0">
                  <a:buNone/>
                </a:pPr>
                <a:endParaRPr lang="en-US" sz="2000" dirty="0"/>
              </a:p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Numbers in C that start with </a:t>
                </a:r>
                <a:r>
                  <a:rPr lang="en-US" sz="2400" dirty="0">
                    <a:solidFill>
                      <a:srgbClr val="FF0000"/>
                    </a:solidFill>
                  </a:rPr>
                  <a:t>0x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are hexadecimal numbers</a:t>
                </a:r>
              </a:p>
              <a:p>
                <a:pPr lvl="1"/>
                <a:r>
                  <a:rPr lang="en-US" sz="2000" b="1" dirty="0">
                    <a:solidFill>
                      <a:schemeClr val="accent1"/>
                    </a:solidFill>
                  </a:rPr>
                  <a:t>16</a:t>
                </a:r>
                <a:r>
                  <a:rPr lang="en-US" sz="2000" b="1" baseline="-25000" dirty="0">
                    <a:solidFill>
                      <a:srgbClr val="FF0000"/>
                    </a:solidFill>
                  </a:rPr>
                  <a:t>10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= </a:t>
                </a:r>
                <a:r>
                  <a:rPr lang="en-US" sz="2000" dirty="0">
                    <a:solidFill>
                      <a:srgbClr val="FF0000"/>
                    </a:solidFill>
                  </a:rPr>
                  <a:t>0x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2000" dirty="0"/>
                  <a:t> </a:t>
                </a:r>
              </a:p>
              <a:p>
                <a:r>
                  <a:rPr lang="en-US" sz="2000" u="sng" dirty="0">
                    <a:solidFill>
                      <a:schemeClr val="tx1">
                        <a:lumMod val="50000"/>
                      </a:schemeClr>
                    </a:solidFill>
                  </a:rPr>
                  <a:t>Example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:  What is </a:t>
                </a:r>
                <a:r>
                  <a:rPr lang="en-US" sz="2000" dirty="0">
                    <a:solidFill>
                      <a:srgbClr val="FF0000"/>
                    </a:solidFill>
                  </a:rPr>
                  <a:t>0x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a5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in base 10?</a:t>
                </a:r>
              </a:p>
              <a:p>
                <a:pPr lvl="1"/>
                <a:r>
                  <a:rPr lang="en-US" sz="1800" dirty="0">
                    <a:solidFill>
                      <a:srgbClr val="FF0000"/>
                    </a:solidFill>
                  </a:rPr>
                  <a:t>0x</a:t>
                </a:r>
                <a:r>
                  <a:rPr lang="en-US" sz="1800" dirty="0">
                    <a:solidFill>
                      <a:srgbClr val="0070C0"/>
                    </a:solidFill>
                  </a:rPr>
                  <a:t>a5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=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rgbClr val="0070C0"/>
                    </a:solidFill>
                  </a:rPr>
                  <a:t>a5</a:t>
                </a:r>
                <a:r>
                  <a:rPr lang="en-US" sz="18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 = (</a:t>
                </a:r>
                <a:r>
                  <a:rPr lang="en-US" sz="1800" dirty="0">
                    <a:solidFill>
                      <a:srgbClr val="0070C0"/>
                    </a:solidFill>
                  </a:rPr>
                  <a:t>10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baseline="30000" dirty="0">
                    <a:solidFill>
                      <a:srgbClr val="C00000"/>
                    </a:solidFill>
                  </a:rPr>
                  <a:t>1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1800" dirty="0">
                    <a:solidFill>
                      <a:srgbClr val="0070C0"/>
                    </a:solidFill>
                  </a:rPr>
                  <a:t>5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baseline="30000" dirty="0">
                    <a:solidFill>
                      <a:srgbClr val="C00000"/>
                    </a:solidFill>
                  </a:rPr>
                  <a:t>0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) = 165</a:t>
                </a:r>
                <a:r>
                  <a:rPr lang="en-US" sz="18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</a:p>
              <a:p>
                <a:r>
                  <a:rPr lang="en-US" sz="2000" dirty="0">
                    <a:solidFill>
                      <a:srgbClr val="0070C0"/>
                    </a:solidFill>
                  </a:rPr>
                  <a:t>Hexadecimal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numbers are </a:t>
                </a:r>
                <a:r>
                  <a:rPr lang="en-US" sz="2000" dirty="0">
                    <a:solidFill>
                      <a:srgbClr val="0070C0"/>
                    </a:solidFill>
                  </a:rPr>
                  <a:t>very commonly used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in programming </a:t>
                </a:r>
                <a:r>
                  <a:rPr lang="en-US" sz="2000" dirty="0">
                    <a:solidFill>
                      <a:srgbClr val="0070C0"/>
                    </a:solidFill>
                  </a:rPr>
                  <a:t>to express binary values</a:t>
                </a:r>
              </a:p>
              <a:p>
                <a:pPr lvl="1"/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Imagine the difficulty in correctly expressing a 64-bit binary value in your code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44653" y="822511"/>
                <a:ext cx="11703967" cy="5739654"/>
              </a:xfrm>
              <a:blipFill>
                <a:blip r:embed="rId3"/>
                <a:stretch>
                  <a:fillRect l="-650" t="-22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ACBE630-FE61-C746-B2DC-60E41896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4482"/>
            <a:ext cx="6516621" cy="497393"/>
          </a:xfrm>
        </p:spPr>
        <p:txBody>
          <a:bodyPr/>
          <a:lstStyle/>
          <a:p>
            <a:r>
              <a:rPr lang="en-US" dirty="0"/>
              <a:t>Review: Hexadecimal Numbering</a:t>
            </a:r>
          </a:p>
        </p:txBody>
      </p:sp>
      <p:pic>
        <p:nvPicPr>
          <p:cNvPr id="2052" name="Picture 4" descr="Why Do We Have 10 Fingers and 10 Toes? - YouTube">
            <a:extLst>
              <a:ext uri="{FF2B5EF4-FFF2-40B4-BE49-F238E27FC236}">
                <a16:creationId xmlns:a16="http://schemas.microsoft.com/office/drawing/2014/main" id="{199447FA-4D01-8E49-8544-FE8513BDB7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08517" y="87584"/>
            <a:ext cx="5640104" cy="323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AD1CC6-086C-2E48-B65C-567BD8774F9B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344654" y="6103272"/>
                <a:ext cx="11481220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 xmlns:m="http://schemas.openxmlformats.org/officeDocument/2006/math"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𝑈𝑛𝑠𝑖𝑔𝑛𝑒𝑑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𝐻𝑒𝑥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𝑁𝑢𝑚𝑏𝑒𝑟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= </m:t>
                    </m:r>
                    <m:nary>
                      <m:naryPr>
                        <m:chr m:val="∑"/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=0</m:t>
                        </m:r>
                      </m:sub>
                      <m:sup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𝑥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sSup>
                          <m:sSup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16</m:t>
                            </m:r>
                          </m:e>
                          <m:sup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Courier New" panose="02070309020205020404" pitchFamily="49" charset="0"/>
                    <a:cs typeface="Courier New" panose="02070309020205020404" pitchFamily="49" charset="0"/>
                    <a:sym typeface="Helvetica Light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−2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−2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…+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p>
                    </m:sSup>
                  </m:oMath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AD1CC6-086C-2E48-B65C-567BD8774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344654" y="6103272"/>
                <a:ext cx="11481220" cy="369332"/>
              </a:xfrm>
              <a:prstGeom prst="rect">
                <a:avLst/>
              </a:prstGeom>
              <a:blipFill>
                <a:blip r:embed="rId6"/>
                <a:stretch>
                  <a:fillRect l="-552" t="-126667" b="-20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27D2152-9F8A-BE42-91B3-4B5C6948E89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0508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993852" cy="389281"/>
          </a:xfrm>
        </p:spPr>
        <p:txBody>
          <a:bodyPr/>
          <a:lstStyle/>
          <a:p>
            <a:r>
              <a:rPr lang="en-US" dirty="0"/>
              <a:t>Double Indirection: </a:t>
            </a:r>
            <a:r>
              <a:rPr lang="en-US" dirty="0" err="1"/>
              <a:t>Lside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1827828" y="497571"/>
            <a:ext cx="3050061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*w;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**d;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 = &amp;y;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 = &amp;p;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**d = *w;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A0DBF8-C510-7F8A-B4B5-A8534F04699E}"/>
              </a:ext>
            </a:extLst>
          </p:cNvPr>
          <p:cNvGrpSpPr/>
          <p:nvPr/>
        </p:nvGrpSpPr>
        <p:grpSpPr>
          <a:xfrm>
            <a:off x="6937262" y="512230"/>
            <a:ext cx="5064505" cy="3785652"/>
            <a:chOff x="6937262" y="512230"/>
            <a:chExt cx="5064505" cy="378565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CC2255-654C-28E6-6916-7EEF3CDB092F}"/>
                </a:ext>
              </a:extLst>
            </p:cNvPr>
            <p:cNvSpPr/>
            <p:nvPr/>
          </p:nvSpPr>
          <p:spPr>
            <a:xfrm>
              <a:off x="8820836" y="915732"/>
              <a:ext cx="1121541" cy="326580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D64ACA-0835-A658-FA38-BDFEAACEF341}"/>
                </a:ext>
              </a:extLst>
            </p:cNvPr>
            <p:cNvSpPr txBox="1"/>
            <p:nvPr/>
          </p:nvSpPr>
          <p:spPr>
            <a:xfrm>
              <a:off x="8873555" y="2362700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4A24BA-6A3B-D7B0-6CD5-9CE224C4FE61}"/>
                </a:ext>
              </a:extLst>
            </p:cNvPr>
            <p:cNvSpPr txBox="1"/>
            <p:nvPr/>
          </p:nvSpPr>
          <p:spPr>
            <a:xfrm>
              <a:off x="9995096" y="2872981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6BAF05-4151-1C67-9D22-518001D5BB82}"/>
                </a:ext>
              </a:extLst>
            </p:cNvPr>
            <p:cNvSpPr txBox="1"/>
            <p:nvPr/>
          </p:nvSpPr>
          <p:spPr>
            <a:xfrm>
              <a:off x="8873555" y="1608914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C3F5EE-3938-F8E2-CF86-650FA728D156}"/>
                </a:ext>
              </a:extLst>
            </p:cNvPr>
            <p:cNvSpPr txBox="1"/>
            <p:nvPr/>
          </p:nvSpPr>
          <p:spPr>
            <a:xfrm>
              <a:off x="10089161" y="99596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379438-68C2-A023-CB72-BA068AA26623}"/>
                </a:ext>
              </a:extLst>
            </p:cNvPr>
            <p:cNvSpPr txBox="1"/>
            <p:nvPr/>
          </p:nvSpPr>
          <p:spPr>
            <a:xfrm>
              <a:off x="8883766" y="1053548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68ACE3D1-1016-DE5A-147A-E667AEDCE0B9}"/>
                </a:ext>
              </a:extLst>
            </p:cNvPr>
            <p:cNvSpPr/>
            <p:nvPr/>
          </p:nvSpPr>
          <p:spPr>
            <a:xfrm rot="3243134" flipH="1">
              <a:off x="9216881" y="1170563"/>
              <a:ext cx="672795" cy="752221"/>
            </a:xfrm>
            <a:prstGeom prst="arc">
              <a:avLst>
                <a:gd name="adj1" fmla="val 8419659"/>
                <a:gd name="adj2" fmla="val 20276156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6F0877-E378-D2E5-EEF4-319C079C9060}"/>
                </a:ext>
              </a:extLst>
            </p:cNvPr>
            <p:cNvSpPr txBox="1"/>
            <p:nvPr/>
          </p:nvSpPr>
          <p:spPr>
            <a:xfrm>
              <a:off x="10300171" y="1635614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DF1A47-0765-DAA8-B956-CA7C851E6DD5}"/>
                </a:ext>
              </a:extLst>
            </p:cNvPr>
            <p:cNvSpPr txBox="1"/>
            <p:nvPr/>
          </p:nvSpPr>
          <p:spPr>
            <a:xfrm>
              <a:off x="10099714" y="1271116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2E0F1-E92A-2924-22AA-7F0DA9418A6A}"/>
                </a:ext>
              </a:extLst>
            </p:cNvPr>
            <p:cNvSpPr txBox="1"/>
            <p:nvPr/>
          </p:nvSpPr>
          <p:spPr>
            <a:xfrm>
              <a:off x="10321499" y="2357961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E0F21F-14EA-660D-BBDC-2CA4286D216C}"/>
                </a:ext>
              </a:extLst>
            </p:cNvPr>
            <p:cNvSpPr txBox="1"/>
            <p:nvPr/>
          </p:nvSpPr>
          <p:spPr>
            <a:xfrm>
              <a:off x="10011654" y="1600002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18" name="U-Turn Arrow 17">
              <a:extLst>
                <a:ext uri="{FF2B5EF4-FFF2-40B4-BE49-F238E27FC236}">
                  <a16:creationId xmlns:a16="http://schemas.microsoft.com/office/drawing/2014/main" id="{FA8CC9AF-1B0F-1A07-3AD3-705A66BF259C}"/>
                </a:ext>
              </a:extLst>
            </p:cNvPr>
            <p:cNvSpPr/>
            <p:nvPr/>
          </p:nvSpPr>
          <p:spPr>
            <a:xfrm rot="5400000" flipH="1" flipV="1">
              <a:off x="8267474" y="1916171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5D6F84-2AC5-885D-2551-65E1004E800B}"/>
                </a:ext>
              </a:extLst>
            </p:cNvPr>
            <p:cNvSpPr txBox="1"/>
            <p:nvPr/>
          </p:nvSpPr>
          <p:spPr>
            <a:xfrm>
              <a:off x="8873555" y="2908449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76B867-531A-9874-125F-A7FA907BC60B}"/>
                </a:ext>
              </a:extLst>
            </p:cNvPr>
            <p:cNvSpPr txBox="1"/>
            <p:nvPr/>
          </p:nvSpPr>
          <p:spPr>
            <a:xfrm>
              <a:off x="9929557" y="2336519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w</a:t>
              </a:r>
            </a:p>
          </p:txBody>
        </p: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A6D89975-A992-E6FA-B3D8-A181ACE096B5}"/>
                </a:ext>
              </a:extLst>
            </p:cNvPr>
            <p:cNvSpPr/>
            <p:nvPr/>
          </p:nvSpPr>
          <p:spPr>
            <a:xfrm rot="5400000" flipH="1" flipV="1">
              <a:off x="7393388" y="1660185"/>
              <a:ext cx="2018714" cy="916252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7269B2-BC0C-BACE-0A6A-CC1A7935DE4F}"/>
                </a:ext>
              </a:extLst>
            </p:cNvPr>
            <p:cNvSpPr txBox="1"/>
            <p:nvPr/>
          </p:nvSpPr>
          <p:spPr>
            <a:xfrm>
              <a:off x="10218203" y="2908449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D6CE5F-0AE4-BBBB-0437-2DBEFE9ABDAE}"/>
                </a:ext>
              </a:extLst>
            </p:cNvPr>
            <p:cNvSpPr txBox="1"/>
            <p:nvPr/>
          </p:nvSpPr>
          <p:spPr>
            <a:xfrm>
              <a:off x="6937262" y="512230"/>
              <a:ext cx="1544012" cy="3785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</a:t>
              </a:r>
            </a:p>
            <a:p>
              <a:endPara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0x0fc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8A99EE-AD86-3A4E-16E0-BC90171D1F51}"/>
                </a:ext>
              </a:extLst>
            </p:cNvPr>
            <p:cNvSpPr txBox="1"/>
            <p:nvPr/>
          </p:nvSpPr>
          <p:spPr>
            <a:xfrm>
              <a:off x="8895511" y="3623012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417484-E22D-4E96-6176-7E5DB1E13867}"/>
                </a:ext>
              </a:extLst>
            </p:cNvPr>
            <p:cNvSpPr txBox="1"/>
            <p:nvPr/>
          </p:nvSpPr>
          <p:spPr>
            <a:xfrm>
              <a:off x="10024403" y="359235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6143A2B-A6C8-C87E-C629-B41233B1247B}"/>
                </a:ext>
              </a:extLst>
            </p:cNvPr>
            <p:cNvSpPr txBox="1"/>
            <p:nvPr/>
          </p:nvSpPr>
          <p:spPr>
            <a:xfrm>
              <a:off x="10247510" y="3627822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5" name="U-Turn Arrow 24">
              <a:extLst>
                <a:ext uri="{FF2B5EF4-FFF2-40B4-BE49-F238E27FC236}">
                  <a16:creationId xmlns:a16="http://schemas.microsoft.com/office/drawing/2014/main" id="{CF2CA339-6B0B-ED21-B9FA-E219DA9A608A}"/>
                </a:ext>
              </a:extLst>
            </p:cNvPr>
            <p:cNvSpPr/>
            <p:nvPr/>
          </p:nvSpPr>
          <p:spPr>
            <a:xfrm rot="5400000" flipH="1" flipV="1">
              <a:off x="8189895" y="3250172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FAF41A9-5F06-347D-F8B1-0B359DE67D54}"/>
              </a:ext>
            </a:extLst>
          </p:cNvPr>
          <p:cNvGrpSpPr/>
          <p:nvPr/>
        </p:nvGrpSpPr>
        <p:grpSpPr>
          <a:xfrm>
            <a:off x="268098" y="4605305"/>
            <a:ext cx="7664400" cy="1772696"/>
            <a:chOff x="268098" y="4605305"/>
            <a:chExt cx="7664400" cy="177269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4101AFF-2066-6046-A048-B7089EC444B2}"/>
                </a:ext>
              </a:extLst>
            </p:cNvPr>
            <p:cNvGrpSpPr/>
            <p:nvPr/>
          </p:nvGrpSpPr>
          <p:grpSpPr>
            <a:xfrm>
              <a:off x="2303247" y="4614298"/>
              <a:ext cx="5629251" cy="1763703"/>
              <a:chOff x="7697098" y="4699138"/>
              <a:chExt cx="5629251" cy="1763703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AFE23A6-4D09-1D4B-9877-F4FA955B1120}"/>
                  </a:ext>
                </a:extLst>
              </p:cNvPr>
              <p:cNvSpPr txBox="1"/>
              <p:nvPr/>
            </p:nvSpPr>
            <p:spPr>
              <a:xfrm>
                <a:off x="8588205" y="4730910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8F476EB-03A2-5542-892E-0338B47023A0}"/>
                  </a:ext>
                </a:extLst>
              </p:cNvPr>
              <p:cNvSpPr txBox="1"/>
              <p:nvPr/>
            </p:nvSpPr>
            <p:spPr>
              <a:xfrm>
                <a:off x="8200048" y="5702116"/>
                <a:ext cx="3706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w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24FEB95-BFCA-EB47-B391-8DBA49B61CC9}"/>
                  </a:ext>
                </a:extLst>
              </p:cNvPr>
              <p:cNvSpPr txBox="1"/>
              <p:nvPr/>
            </p:nvSpPr>
            <p:spPr>
              <a:xfrm>
                <a:off x="10677171" y="4716881"/>
                <a:ext cx="995680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FCAF64F4-BB26-9245-B6EF-07409C49FF3B}"/>
                  </a:ext>
                </a:extLst>
              </p:cNvPr>
              <p:cNvCxnSpPr>
                <a:cxnSpLocks/>
                <a:endCxn id="71" idx="1"/>
              </p:cNvCxnSpPr>
              <p:nvPr/>
            </p:nvCxnSpPr>
            <p:spPr>
              <a:xfrm>
                <a:off x="9086045" y="4932325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78613F6-FCE7-E848-9670-750ABF0D6E54}"/>
                  </a:ext>
                </a:extLst>
              </p:cNvPr>
              <p:cNvSpPr txBox="1"/>
              <p:nvPr/>
            </p:nvSpPr>
            <p:spPr>
              <a:xfrm>
                <a:off x="11719694" y="5722577"/>
                <a:ext cx="9669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y or *w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E6E1F99-25DD-E34E-8283-4E105C129DFC}"/>
                  </a:ext>
                </a:extLst>
              </p:cNvPr>
              <p:cNvSpPr txBox="1"/>
              <p:nvPr/>
            </p:nvSpPr>
            <p:spPr>
              <a:xfrm>
                <a:off x="10677171" y="5722577"/>
                <a:ext cx="995680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</a:rPr>
                  <a:t>1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BAF469-FA33-7948-B483-A3AB6B9A50D2}"/>
                  </a:ext>
                </a:extLst>
              </p:cNvPr>
              <p:cNvSpPr txBox="1"/>
              <p:nvPr/>
            </p:nvSpPr>
            <p:spPr>
              <a:xfrm>
                <a:off x="11692568" y="4699138"/>
                <a:ext cx="16337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z or **d or *p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B0D7A7B-0AC7-3747-8C7D-669C6400808F}"/>
                  </a:ext>
                </a:extLst>
              </p:cNvPr>
              <p:cNvSpPr txBox="1"/>
              <p:nvPr/>
            </p:nvSpPr>
            <p:spPr>
              <a:xfrm>
                <a:off x="8606577" y="5695283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2E170D41-E432-654A-A56E-2467F3070C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4417" y="5896698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B66AD65-79AE-564A-8055-F5F664468A00}"/>
                  </a:ext>
                </a:extLst>
              </p:cNvPr>
              <p:cNvSpPr txBox="1"/>
              <p:nvPr/>
            </p:nvSpPr>
            <p:spPr>
              <a:xfrm>
                <a:off x="7697098" y="4819820"/>
                <a:ext cx="9380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p or *d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F09AFBF-8012-7E48-AAAE-280691855379}"/>
                  </a:ext>
                </a:extLst>
              </p:cNvPr>
              <p:cNvSpPr txBox="1"/>
              <p:nvPr/>
            </p:nvSpPr>
            <p:spPr>
              <a:xfrm>
                <a:off x="8321500" y="5098359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55ABD2A-8DDF-2B44-80FA-E9B6DE6B8FA8}"/>
                  </a:ext>
                </a:extLst>
              </p:cNvPr>
              <p:cNvSpPr txBox="1"/>
              <p:nvPr/>
            </p:nvSpPr>
            <p:spPr>
              <a:xfrm>
                <a:off x="8321500" y="6062731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CE6A622A-CE28-9743-A383-F315D0B8B123}"/>
                  </a:ext>
                </a:extLst>
              </p:cNvPr>
              <p:cNvCxnSpPr>
                <a:cxnSpLocks/>
                <a:stCxn id="74" idx="0"/>
                <a:endCxn id="71" idx="2"/>
              </p:cNvCxnSpPr>
              <p:nvPr/>
            </p:nvCxnSpPr>
            <p:spPr>
              <a:xfrm flipV="1">
                <a:off x="11175011" y="5147768"/>
                <a:ext cx="0" cy="574809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11447E1-A014-BF45-8D91-DBC6B6C9BF19}"/>
                  </a:ext>
                </a:extLst>
              </p:cNvPr>
              <p:cNvSpPr txBox="1"/>
              <p:nvPr/>
            </p:nvSpPr>
            <p:spPr>
              <a:xfrm>
                <a:off x="10849619" y="6060374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F14D180-C23B-6A42-A89B-45374F270C20}"/>
                  </a:ext>
                </a:extLst>
              </p:cNvPr>
              <p:cNvSpPr txBox="1"/>
              <p:nvPr/>
            </p:nvSpPr>
            <p:spPr>
              <a:xfrm>
                <a:off x="10462958" y="5076225"/>
                <a:ext cx="7264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write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D075FE-69BF-9CB8-5DE7-8B3FD1080BF0}"/>
                </a:ext>
              </a:extLst>
            </p:cNvPr>
            <p:cNvSpPr txBox="1"/>
            <p:nvPr/>
          </p:nvSpPr>
          <p:spPr>
            <a:xfrm>
              <a:off x="649414" y="4605305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2C953E-955A-19E5-C15C-9397265BF27B}"/>
                </a:ext>
              </a:extLst>
            </p:cNvPr>
            <p:cNvSpPr txBox="1"/>
            <p:nvPr/>
          </p:nvSpPr>
          <p:spPr>
            <a:xfrm>
              <a:off x="306905" y="4618992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57FE25-78CB-7C2A-980C-FD90B92ED0F6}"/>
                </a:ext>
              </a:extLst>
            </p:cNvPr>
            <p:cNvSpPr txBox="1"/>
            <p:nvPr/>
          </p:nvSpPr>
          <p:spPr>
            <a:xfrm>
              <a:off x="268098" y="499138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285888E-D863-5206-32C4-5912DDDE83AD}"/>
                </a:ext>
              </a:extLst>
            </p:cNvPr>
            <p:cNvCxnSpPr>
              <a:cxnSpLocks/>
            </p:cNvCxnSpPr>
            <p:nvPr/>
          </p:nvCxnSpPr>
          <p:spPr>
            <a:xfrm>
              <a:off x="1645094" y="4760707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252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993852" cy="389281"/>
          </a:xfrm>
        </p:spPr>
        <p:txBody>
          <a:bodyPr/>
          <a:lstStyle/>
          <a:p>
            <a:r>
              <a:rPr lang="en-US" dirty="0"/>
              <a:t>Double Indirection: </a:t>
            </a:r>
            <a:r>
              <a:rPr lang="en-US" dirty="0" err="1"/>
              <a:t>Rside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1021059" y="538826"/>
            <a:ext cx="3050061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*w;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**d;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 = &amp;y;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 = &amp;p;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**d = **d + *p;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B972CFB-B62A-C910-96CB-FAD4F7A1B865}"/>
              </a:ext>
            </a:extLst>
          </p:cNvPr>
          <p:cNvGrpSpPr/>
          <p:nvPr/>
        </p:nvGrpSpPr>
        <p:grpSpPr>
          <a:xfrm>
            <a:off x="133354" y="3797360"/>
            <a:ext cx="6152366" cy="2940641"/>
            <a:chOff x="133354" y="3797360"/>
            <a:chExt cx="6152366" cy="294064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4101AFF-2066-6046-A048-B7089EC444B2}"/>
                </a:ext>
              </a:extLst>
            </p:cNvPr>
            <p:cNvGrpSpPr/>
            <p:nvPr/>
          </p:nvGrpSpPr>
          <p:grpSpPr>
            <a:xfrm>
              <a:off x="2363679" y="4568925"/>
              <a:ext cx="3815009" cy="2169076"/>
              <a:chOff x="8217591" y="4353721"/>
              <a:chExt cx="3815009" cy="2169076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AFE23A6-4D09-1D4B-9877-F4FA955B1120}"/>
                  </a:ext>
                </a:extLst>
              </p:cNvPr>
              <p:cNvSpPr txBox="1"/>
              <p:nvPr/>
            </p:nvSpPr>
            <p:spPr>
              <a:xfrm>
                <a:off x="8588205" y="4730910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8F476EB-03A2-5542-892E-0338B47023A0}"/>
                  </a:ext>
                </a:extLst>
              </p:cNvPr>
              <p:cNvSpPr txBox="1"/>
              <p:nvPr/>
            </p:nvSpPr>
            <p:spPr>
              <a:xfrm>
                <a:off x="8217591" y="5703860"/>
                <a:ext cx="3706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w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24FEB95-BFCA-EB47-B391-8DBA49B61CC9}"/>
                  </a:ext>
                </a:extLst>
              </p:cNvPr>
              <p:cNvSpPr txBox="1"/>
              <p:nvPr/>
            </p:nvSpPr>
            <p:spPr>
              <a:xfrm>
                <a:off x="10677171" y="4716881"/>
                <a:ext cx="995680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FCAF64F4-BB26-9245-B6EF-07409C49FF3B}"/>
                  </a:ext>
                </a:extLst>
              </p:cNvPr>
              <p:cNvCxnSpPr>
                <a:cxnSpLocks/>
                <a:endCxn id="71" idx="1"/>
              </p:cNvCxnSpPr>
              <p:nvPr/>
            </p:nvCxnSpPr>
            <p:spPr>
              <a:xfrm>
                <a:off x="9086045" y="4932325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78613F6-FCE7-E848-9670-750ABF0D6E54}"/>
                  </a:ext>
                </a:extLst>
              </p:cNvPr>
              <p:cNvSpPr txBox="1"/>
              <p:nvPr/>
            </p:nvSpPr>
            <p:spPr>
              <a:xfrm>
                <a:off x="11719694" y="5722577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y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E6E1F99-25DD-E34E-8283-4E105C129DFC}"/>
                  </a:ext>
                </a:extLst>
              </p:cNvPr>
              <p:cNvSpPr txBox="1"/>
              <p:nvPr/>
            </p:nvSpPr>
            <p:spPr>
              <a:xfrm>
                <a:off x="10677171" y="5722577"/>
                <a:ext cx="995680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</a:rPr>
                  <a:t>1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BAF469-FA33-7948-B483-A3AB6B9A50D2}"/>
                  </a:ext>
                </a:extLst>
              </p:cNvPr>
              <p:cNvSpPr txBox="1"/>
              <p:nvPr/>
            </p:nvSpPr>
            <p:spPr>
              <a:xfrm>
                <a:off x="11692568" y="4699138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z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B0D7A7B-0AC7-3747-8C7D-669C6400808F}"/>
                  </a:ext>
                </a:extLst>
              </p:cNvPr>
              <p:cNvSpPr txBox="1"/>
              <p:nvPr/>
            </p:nvSpPr>
            <p:spPr>
              <a:xfrm>
                <a:off x="8606577" y="5695283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2E170D41-E432-654A-A56E-2467F3070C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4417" y="5896698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B66AD65-79AE-564A-8055-F5F664468A00}"/>
                  </a:ext>
                </a:extLst>
              </p:cNvPr>
              <p:cNvSpPr txBox="1"/>
              <p:nvPr/>
            </p:nvSpPr>
            <p:spPr>
              <a:xfrm>
                <a:off x="8301315" y="4879641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p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F09AFBF-8012-7E48-AAAE-280691855379}"/>
                  </a:ext>
                </a:extLst>
              </p:cNvPr>
              <p:cNvSpPr txBox="1"/>
              <p:nvPr/>
            </p:nvSpPr>
            <p:spPr>
              <a:xfrm>
                <a:off x="8268085" y="4353721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55ABD2A-8DDF-2B44-80FA-E9B6DE6B8FA8}"/>
                  </a:ext>
                </a:extLst>
              </p:cNvPr>
              <p:cNvSpPr txBox="1"/>
              <p:nvPr/>
            </p:nvSpPr>
            <p:spPr>
              <a:xfrm>
                <a:off x="8301443" y="6122687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11447E1-A014-BF45-8D91-DBC6B6C9BF19}"/>
                  </a:ext>
                </a:extLst>
              </p:cNvPr>
              <p:cNvSpPr txBox="1"/>
              <p:nvPr/>
            </p:nvSpPr>
            <p:spPr>
              <a:xfrm>
                <a:off x="10821111" y="6122687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D075FE-69BF-9CB8-5DE7-8B3FD1080BF0}"/>
                </a:ext>
              </a:extLst>
            </p:cNvPr>
            <p:cNvSpPr txBox="1"/>
            <p:nvPr/>
          </p:nvSpPr>
          <p:spPr>
            <a:xfrm>
              <a:off x="547517" y="4954489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2C953E-955A-19E5-C15C-9397265BF27B}"/>
                </a:ext>
              </a:extLst>
            </p:cNvPr>
            <p:cNvSpPr txBox="1"/>
            <p:nvPr/>
          </p:nvSpPr>
          <p:spPr>
            <a:xfrm>
              <a:off x="205008" y="496817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57FE25-78CB-7C2A-980C-FD90B92ED0F6}"/>
                </a:ext>
              </a:extLst>
            </p:cNvPr>
            <p:cNvSpPr txBox="1"/>
            <p:nvPr/>
          </p:nvSpPr>
          <p:spPr>
            <a:xfrm>
              <a:off x="133354" y="454279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285888E-D863-5206-32C4-5912DDDE83AD}"/>
                </a:ext>
              </a:extLst>
            </p:cNvPr>
            <p:cNvCxnSpPr>
              <a:cxnSpLocks/>
            </p:cNvCxnSpPr>
            <p:nvPr/>
          </p:nvCxnSpPr>
          <p:spPr>
            <a:xfrm>
              <a:off x="1163329" y="5168231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FD26804-9FA0-B2EF-2BF8-AADDC9BFF599}"/>
                </a:ext>
              </a:extLst>
            </p:cNvPr>
            <p:cNvSpPr txBox="1"/>
            <p:nvPr/>
          </p:nvSpPr>
          <p:spPr>
            <a:xfrm>
              <a:off x="4970012" y="5315190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A5ECF0-281E-D3EE-CFAD-63801515F13C}"/>
                </a:ext>
              </a:extLst>
            </p:cNvPr>
            <p:cNvSpPr txBox="1"/>
            <p:nvPr/>
          </p:nvSpPr>
          <p:spPr>
            <a:xfrm>
              <a:off x="4960787" y="4166550"/>
              <a:ext cx="704039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 + 2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A50A933-AFDA-033A-F39B-BCAA07EA4791}"/>
                </a:ext>
              </a:extLst>
            </p:cNvPr>
            <p:cNvCxnSpPr>
              <a:cxnSpLocks/>
              <a:stCxn id="31" idx="2"/>
              <a:endCxn id="71" idx="0"/>
            </p:cNvCxnSpPr>
            <p:nvPr/>
          </p:nvCxnSpPr>
          <p:spPr>
            <a:xfrm>
              <a:off x="5312807" y="4535882"/>
              <a:ext cx="8292" cy="396203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71FC44-7BF0-0133-B88E-EA747B65C991}"/>
                </a:ext>
              </a:extLst>
            </p:cNvPr>
            <p:cNvSpPr txBox="1"/>
            <p:nvPr/>
          </p:nvSpPr>
          <p:spPr>
            <a:xfrm>
              <a:off x="4692014" y="3797360"/>
              <a:ext cx="15937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2949548-9D9C-02A8-74C7-B4044C3455A1}"/>
              </a:ext>
            </a:extLst>
          </p:cNvPr>
          <p:cNvGrpSpPr/>
          <p:nvPr/>
        </p:nvGrpSpPr>
        <p:grpSpPr>
          <a:xfrm>
            <a:off x="6882514" y="617230"/>
            <a:ext cx="5192471" cy="3785652"/>
            <a:chOff x="6882514" y="617230"/>
            <a:chExt cx="5192471" cy="378565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CC2255-654C-28E6-6916-7EEF3CDB092F}"/>
                </a:ext>
              </a:extLst>
            </p:cNvPr>
            <p:cNvSpPr/>
            <p:nvPr/>
          </p:nvSpPr>
          <p:spPr>
            <a:xfrm>
              <a:off x="8766088" y="1020732"/>
              <a:ext cx="1121541" cy="326580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D64ACA-0835-A658-FA38-BDFEAACEF341}"/>
                </a:ext>
              </a:extLst>
            </p:cNvPr>
            <p:cNvSpPr txBox="1"/>
            <p:nvPr/>
          </p:nvSpPr>
          <p:spPr>
            <a:xfrm>
              <a:off x="8818807" y="2467700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4A24BA-6A3B-D7B0-6CD5-9CE224C4FE61}"/>
                </a:ext>
              </a:extLst>
            </p:cNvPr>
            <p:cNvSpPr txBox="1"/>
            <p:nvPr/>
          </p:nvSpPr>
          <p:spPr>
            <a:xfrm>
              <a:off x="9940348" y="2977981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6BAF05-4151-1C67-9D22-518001D5BB82}"/>
                </a:ext>
              </a:extLst>
            </p:cNvPr>
            <p:cNvSpPr txBox="1"/>
            <p:nvPr/>
          </p:nvSpPr>
          <p:spPr>
            <a:xfrm>
              <a:off x="8818807" y="1713914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C3F5EE-3938-F8E2-CF86-650FA728D156}"/>
                </a:ext>
              </a:extLst>
            </p:cNvPr>
            <p:cNvSpPr txBox="1"/>
            <p:nvPr/>
          </p:nvSpPr>
          <p:spPr>
            <a:xfrm>
              <a:off x="10034413" y="110096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379438-68C2-A023-CB72-BA068AA26623}"/>
                </a:ext>
              </a:extLst>
            </p:cNvPr>
            <p:cNvSpPr txBox="1"/>
            <p:nvPr/>
          </p:nvSpPr>
          <p:spPr>
            <a:xfrm>
              <a:off x="8829018" y="1158548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6F0877-E378-D2E5-EEF4-319C079C9060}"/>
                </a:ext>
              </a:extLst>
            </p:cNvPr>
            <p:cNvSpPr txBox="1"/>
            <p:nvPr/>
          </p:nvSpPr>
          <p:spPr>
            <a:xfrm>
              <a:off x="10245423" y="1740614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DF1A47-0765-DAA8-B956-CA7C851E6DD5}"/>
                </a:ext>
              </a:extLst>
            </p:cNvPr>
            <p:cNvSpPr txBox="1"/>
            <p:nvPr/>
          </p:nvSpPr>
          <p:spPr>
            <a:xfrm>
              <a:off x="10494103" y="827974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2E0F1-E92A-2924-22AA-7F0DA9418A6A}"/>
                </a:ext>
              </a:extLst>
            </p:cNvPr>
            <p:cNvSpPr txBox="1"/>
            <p:nvPr/>
          </p:nvSpPr>
          <p:spPr>
            <a:xfrm>
              <a:off x="10266751" y="2462961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E0F21F-14EA-660D-BBDC-2CA4286D216C}"/>
                </a:ext>
              </a:extLst>
            </p:cNvPr>
            <p:cNvSpPr txBox="1"/>
            <p:nvPr/>
          </p:nvSpPr>
          <p:spPr>
            <a:xfrm>
              <a:off x="9956906" y="1705002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18" name="U-Turn Arrow 17">
              <a:extLst>
                <a:ext uri="{FF2B5EF4-FFF2-40B4-BE49-F238E27FC236}">
                  <a16:creationId xmlns:a16="http://schemas.microsoft.com/office/drawing/2014/main" id="{FA8CC9AF-1B0F-1A07-3AD3-705A66BF259C}"/>
                </a:ext>
              </a:extLst>
            </p:cNvPr>
            <p:cNvSpPr/>
            <p:nvPr/>
          </p:nvSpPr>
          <p:spPr>
            <a:xfrm rot="5400000" flipH="1" flipV="1">
              <a:off x="8212726" y="2021171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5D6F84-2AC5-885D-2551-65E1004E800B}"/>
                </a:ext>
              </a:extLst>
            </p:cNvPr>
            <p:cNvSpPr txBox="1"/>
            <p:nvPr/>
          </p:nvSpPr>
          <p:spPr>
            <a:xfrm>
              <a:off x="8818807" y="3013449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76B867-531A-9874-125F-A7FA907BC60B}"/>
                </a:ext>
              </a:extLst>
            </p:cNvPr>
            <p:cNvSpPr txBox="1"/>
            <p:nvPr/>
          </p:nvSpPr>
          <p:spPr>
            <a:xfrm>
              <a:off x="9874809" y="2441519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w</a:t>
              </a:r>
            </a:p>
          </p:txBody>
        </p: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A6D89975-A992-E6FA-B3D8-A181ACE096B5}"/>
                </a:ext>
              </a:extLst>
            </p:cNvPr>
            <p:cNvSpPr/>
            <p:nvPr/>
          </p:nvSpPr>
          <p:spPr>
            <a:xfrm rot="5400000" flipH="1" flipV="1">
              <a:off x="7338640" y="1765185"/>
              <a:ext cx="2018714" cy="916252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7269B2-BC0C-BACE-0A6A-CC1A7935DE4F}"/>
                </a:ext>
              </a:extLst>
            </p:cNvPr>
            <p:cNvSpPr txBox="1"/>
            <p:nvPr/>
          </p:nvSpPr>
          <p:spPr>
            <a:xfrm>
              <a:off x="10163455" y="3013449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D6CE5F-0AE4-BBBB-0437-2DBEFE9ABDAE}"/>
                </a:ext>
              </a:extLst>
            </p:cNvPr>
            <p:cNvSpPr txBox="1"/>
            <p:nvPr/>
          </p:nvSpPr>
          <p:spPr>
            <a:xfrm>
              <a:off x="6882514" y="617230"/>
              <a:ext cx="1544012" cy="3785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</a:t>
              </a:r>
            </a:p>
            <a:p>
              <a:endPara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0x0fc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8A99EE-AD86-3A4E-16E0-BC90171D1F51}"/>
                </a:ext>
              </a:extLst>
            </p:cNvPr>
            <p:cNvSpPr txBox="1"/>
            <p:nvPr/>
          </p:nvSpPr>
          <p:spPr>
            <a:xfrm>
              <a:off x="8840763" y="3728012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417484-E22D-4E96-6176-7E5DB1E13867}"/>
                </a:ext>
              </a:extLst>
            </p:cNvPr>
            <p:cNvSpPr txBox="1"/>
            <p:nvPr/>
          </p:nvSpPr>
          <p:spPr>
            <a:xfrm>
              <a:off x="9969655" y="369735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6143A2B-A6C8-C87E-C629-B41233B1247B}"/>
                </a:ext>
              </a:extLst>
            </p:cNvPr>
            <p:cNvSpPr txBox="1"/>
            <p:nvPr/>
          </p:nvSpPr>
          <p:spPr>
            <a:xfrm>
              <a:off x="10192762" y="3732822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5" name="U-Turn Arrow 24">
              <a:extLst>
                <a:ext uri="{FF2B5EF4-FFF2-40B4-BE49-F238E27FC236}">
                  <a16:creationId xmlns:a16="http://schemas.microsoft.com/office/drawing/2014/main" id="{CF2CA339-6B0B-ED21-B9FA-E219DA9A608A}"/>
                </a:ext>
              </a:extLst>
            </p:cNvPr>
            <p:cNvSpPr/>
            <p:nvPr/>
          </p:nvSpPr>
          <p:spPr>
            <a:xfrm rot="5400000" flipH="1" flipV="1">
              <a:off x="8135147" y="3355172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5E0CBD5-916B-96D8-A365-4FA1ECEE83B2}"/>
                </a:ext>
              </a:extLst>
            </p:cNvPr>
            <p:cNvSpPr txBox="1"/>
            <p:nvPr/>
          </p:nvSpPr>
          <p:spPr>
            <a:xfrm>
              <a:off x="10955531" y="1198304"/>
              <a:ext cx="704039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 + 2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F29EC5A-B195-4F08-DC37-3990ACEF34D2}"/>
                </a:ext>
              </a:extLst>
            </p:cNvPr>
            <p:cNvCxnSpPr>
              <a:cxnSpLocks/>
              <a:stCxn id="34" idx="1"/>
              <a:endCxn id="12" idx="3"/>
            </p:cNvCxnSpPr>
            <p:nvPr/>
          </p:nvCxnSpPr>
          <p:spPr>
            <a:xfrm flipH="1" flipV="1">
              <a:off x="9824698" y="1358603"/>
              <a:ext cx="1130833" cy="24367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55550A0B-1758-8846-A79C-D8A3FF7220E3}"/>
              </a:ext>
            </a:extLst>
          </p:cNvPr>
          <p:cNvSpPr txBox="1"/>
          <p:nvPr/>
        </p:nvSpPr>
        <p:spPr>
          <a:xfrm>
            <a:off x="7500704" y="5059531"/>
            <a:ext cx="384913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Important Observation 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**d on </a:t>
            </a:r>
            <a:r>
              <a:rPr lang="en-US" sz="2400" dirty="0" err="1">
                <a:solidFill>
                  <a:schemeClr val="accent6"/>
                </a:solidFill>
              </a:rPr>
              <a:t>Lside</a:t>
            </a:r>
            <a:r>
              <a:rPr lang="en-US" sz="2400" dirty="0">
                <a:solidFill>
                  <a:schemeClr val="accent6"/>
                </a:solidFill>
              </a:rPr>
              <a:t> is two reads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**d on </a:t>
            </a:r>
            <a:r>
              <a:rPr lang="en-US" sz="2400" dirty="0" err="1">
                <a:solidFill>
                  <a:schemeClr val="accent6"/>
                </a:solidFill>
              </a:rPr>
              <a:t>Rside</a:t>
            </a:r>
            <a:r>
              <a:rPr lang="en-US" sz="2400" dirty="0">
                <a:solidFill>
                  <a:schemeClr val="accent6"/>
                </a:solidFill>
              </a:rPr>
              <a:t> is three reads</a:t>
            </a:r>
          </a:p>
        </p:txBody>
      </p:sp>
    </p:spTree>
    <p:extLst>
      <p:ext uri="{BB962C8B-B14F-4D97-AF65-F5344CB8AC3E}">
        <p14:creationId xmlns:p14="http://schemas.microsoft.com/office/powerpoint/2010/main" val="153066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53E32-AD6C-1145-919C-632F1B2C0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942" y="186122"/>
            <a:ext cx="6724481" cy="447470"/>
          </a:xfrm>
        </p:spPr>
        <p:txBody>
          <a:bodyPr/>
          <a:lstStyle/>
          <a:p>
            <a:r>
              <a:rPr lang="en-US" dirty="0"/>
              <a:t>What is Aliasing?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4E3C2-7529-AA4A-A35F-FE341C64912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103" y="633592"/>
            <a:ext cx="11869675" cy="585419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7030A0"/>
                </a:solidFill>
              </a:rPr>
              <a:t>Two or more </a:t>
            </a:r>
            <a:r>
              <a:rPr lang="en-US" sz="2400" dirty="0"/>
              <a:t>variables are </a:t>
            </a:r>
            <a:r>
              <a:rPr lang="en-US" sz="2400" dirty="0">
                <a:solidFill>
                  <a:srgbClr val="0070C0"/>
                </a:solidFill>
              </a:rPr>
              <a:t>aliases of each other </a:t>
            </a:r>
            <a:r>
              <a:rPr lang="en-US" sz="2400" dirty="0"/>
              <a:t>when they all </a:t>
            </a:r>
            <a:r>
              <a:rPr lang="en-US" sz="2400" dirty="0">
                <a:solidFill>
                  <a:srgbClr val="0070C0"/>
                </a:solidFill>
              </a:rPr>
              <a:t>reference the same memory (so different names, same memory location)</a:t>
            </a:r>
          </a:p>
          <a:p>
            <a:pPr>
              <a:lnSpc>
                <a:spcPct val="100000"/>
              </a:lnSpc>
            </a:pPr>
            <a:r>
              <a:rPr lang="en-US" sz="2400" b="1" dirty="0"/>
              <a:t>Example</a:t>
            </a:r>
            <a:r>
              <a:rPr lang="en-US" sz="2400" dirty="0"/>
              <a:t>: When one pointer is copied to another pointer it </a:t>
            </a:r>
            <a:r>
              <a:rPr lang="en-US" sz="2400" i="1" dirty="0">
                <a:solidFill>
                  <a:srgbClr val="2C895B"/>
                </a:solidFill>
              </a:rPr>
              <a:t>creates an </a:t>
            </a:r>
            <a:r>
              <a:rPr lang="en-US" sz="2400" b="1" i="1" dirty="0">
                <a:solidFill>
                  <a:schemeClr val="accent1"/>
                </a:solidFill>
              </a:rPr>
              <a:t>alias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b="1" i="1" dirty="0">
                <a:solidFill>
                  <a:srgbClr val="2C895B"/>
                </a:solidFill>
              </a:rPr>
              <a:t>Side effect</a:t>
            </a:r>
            <a:r>
              <a:rPr lang="en-US" sz="2400" dirty="0"/>
              <a:t>: Changing one variables value (content) changes the value for other variables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Multiple variables </a:t>
            </a:r>
            <a:r>
              <a:rPr lang="en-US" sz="2200" dirty="0"/>
              <a:t>all </a:t>
            </a:r>
            <a:r>
              <a:rPr lang="en-US" sz="2200" dirty="0">
                <a:solidFill>
                  <a:srgbClr val="2C895B"/>
                </a:solidFill>
              </a:rPr>
              <a:t>read and write </a:t>
            </a:r>
            <a:r>
              <a:rPr lang="en-US" sz="2200" dirty="0"/>
              <a:t>the </a:t>
            </a:r>
            <a:r>
              <a:rPr lang="en-US" sz="2200" b="1" u="sng" dirty="0">
                <a:solidFill>
                  <a:srgbClr val="2C895B"/>
                </a:solidFill>
              </a:rPr>
              <a:t>same</a:t>
            </a:r>
            <a:r>
              <a:rPr lang="en-US" sz="2200" dirty="0">
                <a:solidFill>
                  <a:srgbClr val="2C895B"/>
                </a:solidFill>
              </a:rPr>
              <a:t> memory location</a:t>
            </a:r>
          </a:p>
          <a:p>
            <a:pPr lvl="1"/>
            <a:r>
              <a:rPr lang="en-US" sz="2400" dirty="0"/>
              <a:t>Aliases occur either by </a:t>
            </a:r>
            <a:r>
              <a:rPr lang="en-US" sz="2400" dirty="0">
                <a:solidFill>
                  <a:srgbClr val="0070C0"/>
                </a:solidFill>
              </a:rPr>
              <a:t>accident (coding errors)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2C895B"/>
                </a:solidFill>
              </a:rPr>
              <a:t>deliberate (</a:t>
            </a:r>
            <a:r>
              <a:rPr lang="en-US" sz="2400" dirty="0">
                <a:solidFill>
                  <a:srgbClr val="FF0000"/>
                </a:solidFill>
              </a:rPr>
              <a:t>careful: readability</a:t>
            </a:r>
            <a:r>
              <a:rPr lang="en-US" sz="2400" dirty="0">
                <a:solidFill>
                  <a:srgbClr val="2C895B"/>
                </a:solidFill>
              </a:rPr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AD1AF89-B8E8-9F49-BE49-8BA5EE330FFD}"/>
              </a:ext>
            </a:extLst>
          </p:cNvPr>
          <p:cNvSpPr/>
          <p:nvPr/>
        </p:nvSpPr>
        <p:spPr bwMode="auto">
          <a:xfrm>
            <a:off x="280576" y="3648888"/>
            <a:ext cx="5634557" cy="275534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5;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 *q;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4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 = p;   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*p &amp; *q now aliases</a:t>
            </a:r>
          </a:p>
          <a:p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*q = 4;  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changes </a:t>
            </a:r>
            <a:r>
              <a:rPr lang="en-US" sz="24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*p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890EF49-EAA3-2A4E-8862-3BC0EAD2B6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823FA1-9198-2B47-BBB6-88457C0D031B}"/>
              </a:ext>
            </a:extLst>
          </p:cNvPr>
          <p:cNvGrpSpPr/>
          <p:nvPr/>
        </p:nvGrpSpPr>
        <p:grpSpPr>
          <a:xfrm>
            <a:off x="6145419" y="4010773"/>
            <a:ext cx="5782359" cy="1157917"/>
            <a:chOff x="4892616" y="4161245"/>
            <a:chExt cx="5782359" cy="115791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58C7E27-BAEF-1240-9798-0ADF24480999}"/>
                </a:ext>
              </a:extLst>
            </p:cNvPr>
            <p:cNvGrpSpPr/>
            <p:nvPr/>
          </p:nvGrpSpPr>
          <p:grpSpPr>
            <a:xfrm>
              <a:off x="4892616" y="4203906"/>
              <a:ext cx="2201604" cy="1115256"/>
              <a:chOff x="4538757" y="2069646"/>
              <a:chExt cx="2201604" cy="1115256"/>
            </a:xfrm>
          </p:grpSpPr>
          <p:sp>
            <p:nvSpPr>
              <p:cNvPr id="7" name="Left Brace 6">
                <a:extLst>
                  <a:ext uri="{FF2B5EF4-FFF2-40B4-BE49-F238E27FC236}">
                    <a16:creationId xmlns:a16="http://schemas.microsoft.com/office/drawing/2014/main" id="{A7BD7484-2829-374D-BF48-466B7A4B9222}"/>
                  </a:ext>
                </a:extLst>
              </p:cNvPr>
              <p:cNvSpPr/>
              <p:nvPr/>
            </p:nvSpPr>
            <p:spPr>
              <a:xfrm>
                <a:off x="6431797" y="2069646"/>
                <a:ext cx="308564" cy="1115256"/>
              </a:xfrm>
              <a:prstGeom prst="leftBrac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D9A4E56-A1BD-174F-B732-F381D3F28F65}"/>
                  </a:ext>
                </a:extLst>
              </p:cNvPr>
              <p:cNvSpPr txBox="1"/>
              <p:nvPr/>
            </p:nvSpPr>
            <p:spPr>
              <a:xfrm>
                <a:off x="4538757" y="2211775"/>
                <a:ext cx="1888659" cy="83099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*p and *q are aliases</a:t>
                </a: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3C1AC6D-0498-FB4E-823D-E7A7B5E27A78}"/>
                </a:ext>
              </a:extLst>
            </p:cNvPr>
            <p:cNvSpPr txBox="1"/>
            <p:nvPr/>
          </p:nvSpPr>
          <p:spPr>
            <a:xfrm>
              <a:off x="10427791" y="4161245"/>
              <a:ext cx="2471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err="1"/>
                <a:t>i</a:t>
              </a:r>
              <a:endParaRPr lang="en-US" sz="22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74DCCEE-D9B4-2C47-BC18-E7CCE5768FC1}"/>
                </a:ext>
              </a:extLst>
            </p:cNvPr>
            <p:cNvSpPr txBox="1"/>
            <p:nvPr/>
          </p:nvSpPr>
          <p:spPr>
            <a:xfrm>
              <a:off x="9432111" y="4212594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2FB46C2-BE34-0846-92F5-B06C3556CE79}"/>
                </a:ext>
              </a:extLst>
            </p:cNvPr>
            <p:cNvSpPr txBox="1"/>
            <p:nvPr/>
          </p:nvSpPr>
          <p:spPr>
            <a:xfrm>
              <a:off x="7361517" y="418530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592285A-66DC-2A4C-83A1-386A9364E44E}"/>
                </a:ext>
              </a:extLst>
            </p:cNvPr>
            <p:cNvCxnSpPr>
              <a:cxnSpLocks/>
            </p:cNvCxnSpPr>
            <p:nvPr/>
          </p:nvCxnSpPr>
          <p:spPr>
            <a:xfrm>
              <a:off x="7864996" y="4386715"/>
              <a:ext cx="1585487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C9612A1-CE93-3A46-A655-D84CEFF9CA93}"/>
                </a:ext>
              </a:extLst>
            </p:cNvPr>
            <p:cNvSpPr txBox="1"/>
            <p:nvPr/>
          </p:nvSpPr>
          <p:spPr>
            <a:xfrm>
              <a:off x="7010995" y="4161245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p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CAD66C1-3984-D148-9333-B482B9CC325B}"/>
                </a:ext>
              </a:extLst>
            </p:cNvPr>
            <p:cNvSpPr txBox="1"/>
            <p:nvPr/>
          </p:nvSpPr>
          <p:spPr>
            <a:xfrm>
              <a:off x="7361517" y="4871993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6A025F5-332B-D142-ABBF-A2B0F80F7F90}"/>
                </a:ext>
              </a:extLst>
            </p:cNvPr>
            <p:cNvSpPr txBox="1"/>
            <p:nvPr/>
          </p:nvSpPr>
          <p:spPr>
            <a:xfrm>
              <a:off x="7006864" y="4855830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q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5DE8878F-BAF0-044C-9E2E-47BFDB8A26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64996" y="4595480"/>
              <a:ext cx="1585487" cy="469845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04FC07B-ADA5-AF6A-7EB6-48D34A9E5A8A}"/>
              </a:ext>
            </a:extLst>
          </p:cNvPr>
          <p:cNvSpPr txBox="1"/>
          <p:nvPr/>
        </p:nvSpPr>
        <p:spPr>
          <a:xfrm>
            <a:off x="5958214" y="5753418"/>
            <a:ext cx="5845972" cy="46166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Result *p, *q and </a:t>
            </a:r>
            <a:r>
              <a:rPr lang="en-US" sz="2400" dirty="0" err="1"/>
              <a:t>i</a:t>
            </a:r>
            <a:r>
              <a:rPr lang="en-US" sz="2400" dirty="0"/>
              <a:t> all have the value of 4</a:t>
            </a:r>
          </a:p>
        </p:txBody>
      </p:sp>
    </p:spTree>
    <p:extLst>
      <p:ext uri="{BB962C8B-B14F-4D97-AF65-F5344CB8AC3E}">
        <p14:creationId xmlns:p14="http://schemas.microsoft.com/office/powerpoint/2010/main" val="80370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6" grpId="0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F13C-6965-4340-8681-19C5B1A3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91" y="81076"/>
            <a:ext cx="10515600" cy="432112"/>
          </a:xfrm>
        </p:spPr>
        <p:txBody>
          <a:bodyPr/>
          <a:lstStyle/>
          <a:p>
            <a:r>
              <a:rPr lang="en-US" dirty="0"/>
              <a:t>Defining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29EA-BF72-5846-9172-10DCB57020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4629" y="513187"/>
            <a:ext cx="9254654" cy="563074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u="sng" dirty="0"/>
              <a:t>Definition</a:t>
            </a:r>
            <a:r>
              <a:rPr lang="en-US" sz="2200" dirty="0"/>
              <a:t>: 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lvl="1"/>
            <a:r>
              <a:rPr lang="en-US" sz="2200" i="1" dirty="0">
                <a:solidFill>
                  <a:schemeClr val="accent1"/>
                </a:solidFill>
              </a:rPr>
              <a:t>"</a:t>
            </a:r>
            <a:r>
              <a:rPr lang="en-US" sz="2200" b="1" i="1" dirty="0">
                <a:solidFill>
                  <a:schemeClr val="accent1"/>
                </a:solidFill>
              </a:rPr>
              <a:t>Compound" </a:t>
            </a:r>
            <a:r>
              <a:rPr lang="en-US" sz="2200" dirty="0">
                <a:solidFill>
                  <a:schemeClr val="tx2"/>
                </a:solidFill>
              </a:rPr>
              <a:t>data type </a:t>
            </a:r>
            <a:r>
              <a:rPr lang="en-US" sz="2200" dirty="0">
                <a:solidFill>
                  <a:schemeClr val="accent1"/>
                </a:solidFill>
              </a:rPr>
              <a:t>where each value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an array is </a:t>
            </a:r>
            <a:r>
              <a:rPr lang="en-US" sz="2200" dirty="0">
                <a:solidFill>
                  <a:schemeClr val="accent1"/>
                </a:solidFill>
              </a:rPr>
              <a:t>an element </a:t>
            </a:r>
            <a:r>
              <a:rPr lang="en-US" sz="2200" dirty="0">
                <a:solidFill>
                  <a:schemeClr val="tx2"/>
                </a:solidFill>
              </a:rPr>
              <a:t>of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>
                <a:solidFill>
                  <a:srgbClr val="F37440"/>
                </a:solidFill>
              </a:rPr>
              <a:t>type</a:t>
            </a:r>
          </a:p>
          <a:p>
            <a:pPr lvl="1"/>
            <a:r>
              <a:rPr lang="en-US" sz="2200" dirty="0"/>
              <a:t>A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llocates 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name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with a </a:t>
            </a:r>
            <a:r>
              <a:rPr lang="en-US" sz="2200" i="1" dirty="0">
                <a:solidFill>
                  <a:srgbClr val="0070C0"/>
                </a:solidFill>
              </a:rPr>
              <a:t>fixed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200" dirty="0">
                <a:solidFill>
                  <a:srgbClr val="00B050"/>
                </a:solidFill>
              </a:rPr>
              <a:t>count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array elements of type </a:t>
            </a:r>
            <a:r>
              <a:rPr lang="en-US" sz="2200" b="1" dirty="0">
                <a:solidFill>
                  <a:srgbClr val="F37440"/>
                </a:solidFill>
              </a:rPr>
              <a:t>type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Allocates</a:t>
            </a:r>
            <a:r>
              <a:rPr lang="en-US" sz="2200" dirty="0"/>
              <a:t> (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2200" dirty="0" err="1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))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bytes of </a:t>
            </a:r>
            <a:r>
              <a:rPr lang="en-US" sz="2200" b="1" i="1" dirty="0">
                <a:solidFill>
                  <a:srgbClr val="7030A0"/>
                </a:solidFill>
              </a:rPr>
              <a:t>contiguous</a:t>
            </a:r>
            <a:r>
              <a:rPr lang="en-US" sz="2200" b="1" i="1" dirty="0"/>
              <a:t> </a:t>
            </a:r>
            <a:r>
              <a:rPr lang="en-US" sz="2200" b="1" i="1" dirty="0">
                <a:solidFill>
                  <a:srgbClr val="7030A0"/>
                </a:solidFill>
              </a:rPr>
              <a:t>memory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Common usage is to specify a compile-time constant for </a:t>
            </a:r>
            <a:r>
              <a:rPr lang="en-US" sz="2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</a:p>
          <a:p>
            <a:pPr lvl="1"/>
            <a:endParaRPr lang="en-US" sz="2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200" dirty="0"/>
              <a:t>Array </a:t>
            </a:r>
            <a:r>
              <a:rPr lang="en-US" sz="2200" b="1" dirty="0">
                <a:solidFill>
                  <a:srgbClr val="0070C0"/>
                </a:solidFill>
              </a:rPr>
              <a:t>names </a:t>
            </a:r>
            <a:r>
              <a:rPr lang="en-US" sz="2200" b="1">
                <a:solidFill>
                  <a:srgbClr val="0070C0"/>
                </a:solidFill>
              </a:rPr>
              <a:t>are constants </a:t>
            </a:r>
            <a:r>
              <a:rPr lang="en-US" sz="2200" dirty="0"/>
              <a:t>and </a:t>
            </a:r>
            <a:r>
              <a:rPr lang="en-US" sz="2200" dirty="0">
                <a:solidFill>
                  <a:schemeClr val="accent1"/>
                </a:solidFill>
              </a:rPr>
              <a:t>cannot be assigned </a:t>
            </a:r>
            <a:r>
              <a:rPr lang="en-US" sz="2200" dirty="0">
                <a:solidFill>
                  <a:schemeClr val="tx2"/>
                </a:solidFill>
              </a:rPr>
              <a:t>(the name cannot appear on the </a:t>
            </a:r>
            <a:r>
              <a:rPr lang="en-US" sz="2200" dirty="0" err="1">
                <a:solidFill>
                  <a:schemeClr val="tx2"/>
                </a:solidFill>
              </a:rPr>
              <a:t>Lside</a:t>
            </a:r>
            <a:r>
              <a:rPr lang="en-US" sz="2200" dirty="0">
                <a:solidFill>
                  <a:schemeClr val="tx2"/>
                </a:solidFill>
              </a:rPr>
              <a:t> by itself)</a:t>
            </a:r>
          </a:p>
          <a:p>
            <a:pPr lvl="1"/>
            <a:endParaRPr lang="en-US" sz="24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AAF10E8-86E8-3548-AAC0-591D2AEB3222}"/>
              </a:ext>
            </a:extLst>
          </p:cNvPr>
          <p:cNvSpPr/>
          <p:nvPr/>
        </p:nvSpPr>
        <p:spPr bwMode="auto">
          <a:xfrm>
            <a:off x="1765269" y="2857159"/>
            <a:ext cx="2594603" cy="79120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BSZ   6</a:t>
            </a:r>
            <a:endParaRPr lang="en-US" sz="22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b[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BSZ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endParaRPr lang="en-US" sz="2200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FE793-7873-5F4D-86D9-54223145D0D2}"/>
              </a:ext>
            </a:extLst>
          </p:cNvPr>
          <p:cNvSpPr txBox="1"/>
          <p:nvPr/>
        </p:nvSpPr>
        <p:spPr>
          <a:xfrm>
            <a:off x="10056753" y="6223741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1FEF10-1EE0-7C47-91AC-65532CD5AE48}"/>
              </a:ext>
            </a:extLst>
          </p:cNvPr>
          <p:cNvSpPr txBox="1"/>
          <p:nvPr/>
        </p:nvSpPr>
        <p:spPr>
          <a:xfrm>
            <a:off x="10056753" y="5853702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7CB2C3-A8D9-494A-A2DF-AD646CC2E9AE}"/>
              </a:ext>
            </a:extLst>
          </p:cNvPr>
          <p:cNvSpPr txBox="1"/>
          <p:nvPr/>
        </p:nvSpPr>
        <p:spPr>
          <a:xfrm>
            <a:off x="10056753" y="5495671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785D8F-CEEF-0441-BFC3-F40A9F6F1AEB}"/>
              </a:ext>
            </a:extLst>
          </p:cNvPr>
          <p:cNvSpPr txBox="1"/>
          <p:nvPr/>
        </p:nvSpPr>
        <p:spPr>
          <a:xfrm>
            <a:off x="10056753" y="5125632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D4FCD7-1190-D945-A0CD-D6CAD1BE7DD2}"/>
              </a:ext>
            </a:extLst>
          </p:cNvPr>
          <p:cNvSpPr txBox="1"/>
          <p:nvPr/>
        </p:nvSpPr>
        <p:spPr>
          <a:xfrm>
            <a:off x="10056753" y="4756300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FCF3FD-40C9-934E-92C4-34F582FD063F}"/>
              </a:ext>
            </a:extLst>
          </p:cNvPr>
          <p:cNvSpPr txBox="1"/>
          <p:nvPr/>
        </p:nvSpPr>
        <p:spPr>
          <a:xfrm>
            <a:off x="10056753" y="4386261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7D0A7-C47E-CE40-8387-5BDA97A89D50}"/>
              </a:ext>
            </a:extLst>
          </p:cNvPr>
          <p:cNvSpPr txBox="1"/>
          <p:nvPr/>
        </p:nvSpPr>
        <p:spPr>
          <a:xfrm>
            <a:off x="10056753" y="4025098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53F43A-D3E3-3042-BDD3-892BC9FB1AD2}"/>
              </a:ext>
            </a:extLst>
          </p:cNvPr>
          <p:cNvSpPr txBox="1"/>
          <p:nvPr/>
        </p:nvSpPr>
        <p:spPr>
          <a:xfrm>
            <a:off x="10056753" y="365505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E5A184-A6E1-C944-BEAB-8E70B37F2FD4}"/>
              </a:ext>
            </a:extLst>
          </p:cNvPr>
          <p:cNvSpPr txBox="1"/>
          <p:nvPr/>
        </p:nvSpPr>
        <p:spPr>
          <a:xfrm>
            <a:off x="10056753" y="3285020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B16145-7738-844E-AB29-CC7882978884}"/>
              </a:ext>
            </a:extLst>
          </p:cNvPr>
          <p:cNvSpPr txBox="1"/>
          <p:nvPr/>
        </p:nvSpPr>
        <p:spPr>
          <a:xfrm>
            <a:off x="10056753" y="2914981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EBC30D-D2FE-3945-B3A2-EB6FFA642B11}"/>
              </a:ext>
            </a:extLst>
          </p:cNvPr>
          <p:cNvSpPr txBox="1"/>
          <p:nvPr/>
        </p:nvSpPr>
        <p:spPr>
          <a:xfrm>
            <a:off x="10056753" y="255165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0C18B5-63F4-604E-AA6A-07B153611389}"/>
              </a:ext>
            </a:extLst>
          </p:cNvPr>
          <p:cNvSpPr txBox="1"/>
          <p:nvPr/>
        </p:nvSpPr>
        <p:spPr>
          <a:xfrm>
            <a:off x="10056753" y="218161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D2AAD7-BBD6-0644-8355-DDEAABDFF10D}"/>
              </a:ext>
            </a:extLst>
          </p:cNvPr>
          <p:cNvSpPr txBox="1"/>
          <p:nvPr/>
        </p:nvSpPr>
        <p:spPr>
          <a:xfrm>
            <a:off x="10056753" y="1798110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B9CFB3-A2F4-2643-A20A-F9A3242A69C3}"/>
              </a:ext>
            </a:extLst>
          </p:cNvPr>
          <p:cNvSpPr txBox="1"/>
          <p:nvPr/>
        </p:nvSpPr>
        <p:spPr>
          <a:xfrm>
            <a:off x="10056753" y="143478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8D6384C4-43DB-514A-B215-CF8D7F882A28}"/>
              </a:ext>
            </a:extLst>
          </p:cNvPr>
          <p:cNvSpPr/>
          <p:nvPr/>
        </p:nvSpPr>
        <p:spPr>
          <a:xfrm rot="16200000">
            <a:off x="10486653" y="618478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8234FC-3E48-A14D-9B3C-009E3CAB8273}"/>
              </a:ext>
            </a:extLst>
          </p:cNvPr>
          <p:cNvSpPr/>
          <p:nvPr/>
        </p:nvSpPr>
        <p:spPr>
          <a:xfrm>
            <a:off x="9984407" y="465992"/>
            <a:ext cx="16786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 word </a:t>
            </a:r>
          </a:p>
          <a:p>
            <a:r>
              <a:rPr lang="en-US" b="1" dirty="0">
                <a:solidFill>
                  <a:schemeClr val="accent1"/>
                </a:solidFill>
              </a:rPr>
              <a:t>(int = 4 bytes)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C71F80-E78E-9243-867B-43133EB5A9C2}"/>
              </a:ext>
            </a:extLst>
          </p:cNvPr>
          <p:cNvSpPr txBox="1"/>
          <p:nvPr/>
        </p:nvSpPr>
        <p:spPr>
          <a:xfrm>
            <a:off x="11314259" y="621865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9606DF-AFE2-A348-B58B-832590B6A09D}"/>
              </a:ext>
            </a:extLst>
          </p:cNvPr>
          <p:cNvSpPr txBox="1"/>
          <p:nvPr/>
        </p:nvSpPr>
        <p:spPr>
          <a:xfrm>
            <a:off x="11314259" y="583995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8568F7-A3C4-0D4C-B433-8B27949D4F29}"/>
              </a:ext>
            </a:extLst>
          </p:cNvPr>
          <p:cNvSpPr txBox="1"/>
          <p:nvPr/>
        </p:nvSpPr>
        <p:spPr>
          <a:xfrm>
            <a:off x="11314259" y="548121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112BAE-C760-6342-AE67-C72E8054EA4F}"/>
              </a:ext>
            </a:extLst>
          </p:cNvPr>
          <p:cNvSpPr txBox="1"/>
          <p:nvPr/>
        </p:nvSpPr>
        <p:spPr>
          <a:xfrm>
            <a:off x="11314259" y="513301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8D7B75-F3C5-414A-B169-FCE235168588}"/>
              </a:ext>
            </a:extLst>
          </p:cNvPr>
          <p:cNvSpPr txBox="1"/>
          <p:nvPr/>
        </p:nvSpPr>
        <p:spPr>
          <a:xfrm>
            <a:off x="11314259" y="472829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2AEEDD-21B5-AB4E-B355-4BFA935AAE32}"/>
              </a:ext>
            </a:extLst>
          </p:cNvPr>
          <p:cNvSpPr txBox="1"/>
          <p:nvPr/>
        </p:nvSpPr>
        <p:spPr>
          <a:xfrm>
            <a:off x="11314259" y="435158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9020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D6656F-7728-514D-8765-29686C3E4D3D}"/>
              </a:ext>
            </a:extLst>
          </p:cNvPr>
          <p:cNvSpPr/>
          <p:nvPr/>
        </p:nvSpPr>
        <p:spPr>
          <a:xfrm>
            <a:off x="11344285" y="1127476"/>
            <a:ext cx="8835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high 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memory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address</a:t>
            </a:r>
            <a:endParaRPr lang="en-US" sz="1400" dirty="0">
              <a:solidFill>
                <a:schemeClr val="accent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03D04B1-DD96-8E45-BA6B-13A70C8F7958}"/>
              </a:ext>
            </a:extLst>
          </p:cNvPr>
          <p:cNvGrpSpPr/>
          <p:nvPr/>
        </p:nvGrpSpPr>
        <p:grpSpPr>
          <a:xfrm>
            <a:off x="7621804" y="4394430"/>
            <a:ext cx="2674237" cy="2264371"/>
            <a:chOff x="6890425" y="3980803"/>
            <a:chExt cx="2674237" cy="226437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BE3401-220C-9148-9A31-572E2518C1E1}"/>
                </a:ext>
              </a:extLst>
            </p:cNvPr>
            <p:cNvSpPr txBox="1"/>
            <p:nvPr/>
          </p:nvSpPr>
          <p:spPr>
            <a:xfrm>
              <a:off x="8828854" y="58411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b[0]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B9A404-246A-294A-BB25-206D68DD2BE4}"/>
                </a:ext>
              </a:extLst>
            </p:cNvPr>
            <p:cNvSpPr txBox="1"/>
            <p:nvPr/>
          </p:nvSpPr>
          <p:spPr>
            <a:xfrm>
              <a:off x="8815386" y="54768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b[1]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D4A91F-C6AD-7646-BE95-9D930147B343}"/>
                </a:ext>
              </a:extLst>
            </p:cNvPr>
            <p:cNvSpPr txBox="1"/>
            <p:nvPr/>
          </p:nvSpPr>
          <p:spPr>
            <a:xfrm>
              <a:off x="8799909" y="5102447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b[2]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7E9E1C-04DA-1B49-8E90-DADD083114CE}"/>
                </a:ext>
              </a:extLst>
            </p:cNvPr>
            <p:cNvSpPr txBox="1"/>
            <p:nvPr/>
          </p:nvSpPr>
          <p:spPr>
            <a:xfrm>
              <a:off x="8799909" y="4728029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b[3]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75774C-611E-D445-A648-19AAF017CC8B}"/>
                </a:ext>
              </a:extLst>
            </p:cNvPr>
            <p:cNvSpPr txBox="1"/>
            <p:nvPr/>
          </p:nvSpPr>
          <p:spPr>
            <a:xfrm>
              <a:off x="8806643" y="436121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b[4]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8F4E7D-F5F0-DE4F-822F-6D223824674A}"/>
                </a:ext>
              </a:extLst>
            </p:cNvPr>
            <p:cNvSpPr txBox="1"/>
            <p:nvPr/>
          </p:nvSpPr>
          <p:spPr>
            <a:xfrm>
              <a:off x="8809614" y="398080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b[5]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3DE496E-3D85-784C-9AA4-5AE4A59ED670}"/>
                </a:ext>
              </a:extLst>
            </p:cNvPr>
            <p:cNvGrpSpPr/>
            <p:nvPr/>
          </p:nvGrpSpPr>
          <p:grpSpPr>
            <a:xfrm>
              <a:off x="6890425" y="4008771"/>
              <a:ext cx="2140501" cy="2236403"/>
              <a:chOff x="6890425" y="4008771"/>
              <a:chExt cx="2140501" cy="2236403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9C566E13-8867-1341-AB1F-EF8EA8FFB863}"/>
                  </a:ext>
                </a:extLst>
              </p:cNvPr>
              <p:cNvSpPr/>
              <p:nvPr/>
            </p:nvSpPr>
            <p:spPr bwMode="auto">
              <a:xfrm>
                <a:off x="6890425" y="5730300"/>
                <a:ext cx="1585437" cy="452564"/>
              </a:xfrm>
              <a:prstGeom prst="roundRect">
                <a:avLst>
                  <a:gd name="adj" fmla="val 14824"/>
                </a:avLst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dirty="0">
                    <a:solidFill>
                      <a:srgbClr val="0066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r>
                  <a:rPr lang="en-US" sz="2000" dirty="0">
                    <a:solidFill>
                      <a:srgbClr val="569CD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[</a:t>
                </a:r>
                <a:r>
                  <a:rPr lang="en-US" sz="20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6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];</a:t>
                </a:r>
                <a:endParaRPr lang="en-US" sz="2000" i="1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9" name="Left Brace 38">
                <a:extLst>
                  <a:ext uri="{FF2B5EF4-FFF2-40B4-BE49-F238E27FC236}">
                    <a16:creationId xmlns:a16="http://schemas.microsoft.com/office/drawing/2014/main" id="{8125C531-EAD4-9F41-AC45-4753BF18EC17}"/>
                  </a:ext>
                </a:extLst>
              </p:cNvPr>
              <p:cNvSpPr/>
              <p:nvPr/>
            </p:nvSpPr>
            <p:spPr>
              <a:xfrm>
                <a:off x="8504898" y="4008771"/>
                <a:ext cx="526028" cy="2236403"/>
              </a:xfrm>
              <a:prstGeom prst="leftBrace">
                <a:avLst>
                  <a:gd name="adj1" fmla="val 8333"/>
                  <a:gd name="adj2" fmla="val 86309"/>
                </a:avLst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29BE23E-E8AB-4A45-ACF0-8F7A9EFAB9CD}"/>
              </a:ext>
            </a:extLst>
          </p:cNvPr>
          <p:cNvGrpSpPr/>
          <p:nvPr/>
        </p:nvGrpSpPr>
        <p:grpSpPr>
          <a:xfrm>
            <a:off x="4224917" y="2877724"/>
            <a:ext cx="4090383" cy="707886"/>
            <a:chOff x="3428060" y="3209674"/>
            <a:chExt cx="4090383" cy="70788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2DFFF1-39F3-C04E-9F4D-C514C9CB1E84}"/>
                </a:ext>
              </a:extLst>
            </p:cNvPr>
            <p:cNvSpPr txBox="1"/>
            <p:nvPr/>
          </p:nvSpPr>
          <p:spPr>
            <a:xfrm>
              <a:off x="4221553" y="3209674"/>
              <a:ext cx="3296890" cy="707886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BSZ is a macro replaced by the C preprocessor </a:t>
              </a:r>
            </a:p>
          </p:txBody>
        </p:sp>
        <p:sp>
          <p:nvSpPr>
            <p:cNvPr id="44" name="Left Arrow 43">
              <a:extLst>
                <a:ext uri="{FF2B5EF4-FFF2-40B4-BE49-F238E27FC236}">
                  <a16:creationId xmlns:a16="http://schemas.microsoft.com/office/drawing/2014/main" id="{70998ED4-2F12-4A46-8C92-3BD29DA67494}"/>
                </a:ext>
              </a:extLst>
            </p:cNvPr>
            <p:cNvSpPr/>
            <p:nvPr/>
          </p:nvSpPr>
          <p:spPr>
            <a:xfrm>
              <a:off x="3428060" y="3390583"/>
              <a:ext cx="793492" cy="127333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BCD23E6-27E1-B34A-AFA8-2F2F2FD86A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F429851-1B18-0D60-0B5D-FD23CD1F4A69}"/>
              </a:ext>
            </a:extLst>
          </p:cNvPr>
          <p:cNvSpPr/>
          <p:nvPr/>
        </p:nvSpPr>
        <p:spPr bwMode="auto">
          <a:xfrm>
            <a:off x="726290" y="4659995"/>
            <a:ext cx="8176245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 [BSZ];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= b;  	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invalid does not copy the array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// must copy arrays element by element</a:t>
            </a:r>
          </a:p>
        </p:txBody>
      </p:sp>
    </p:spTree>
    <p:extLst>
      <p:ext uri="{BB962C8B-B14F-4D97-AF65-F5344CB8AC3E}">
        <p14:creationId xmlns:p14="http://schemas.microsoft.com/office/powerpoint/2010/main" val="160051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 animBg="1"/>
      <p:bldP spid="46" grpId="0"/>
      <p:bldP spid="3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F13C-6965-4340-8681-19C5B1A3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36" y="152203"/>
            <a:ext cx="10515600" cy="312540"/>
          </a:xfrm>
        </p:spPr>
        <p:txBody>
          <a:bodyPr/>
          <a:lstStyle/>
          <a:p>
            <a:r>
              <a:rPr lang="en-US" dirty="0"/>
              <a:t>Array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29EA-BF72-5846-9172-10DCB57020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5558" y="537206"/>
            <a:ext cx="9179766" cy="462189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u="sng" dirty="0"/>
              <a:t>Initialization</a:t>
            </a:r>
            <a:r>
              <a:rPr lang="en-US" sz="2000" dirty="0"/>
              <a:t>: </a:t>
            </a: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name[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{val0,…,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valN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r>
              <a:rPr lang="en-US" sz="2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}</a:t>
            </a:r>
            <a:r>
              <a:rPr lang="en-US" sz="2100" dirty="0"/>
              <a:t> </a:t>
            </a:r>
            <a:r>
              <a:rPr lang="en-US" sz="2100" i="1" dirty="0">
                <a:solidFill>
                  <a:schemeClr val="accent5"/>
                </a:solidFill>
              </a:rPr>
              <a:t>(optional) </a:t>
            </a:r>
            <a:r>
              <a:rPr lang="en-US" sz="2100" dirty="0">
                <a:solidFill>
                  <a:schemeClr val="tx1">
                    <a:lumMod val="50000"/>
                  </a:schemeClr>
                </a:solidFill>
              </a:rPr>
              <a:t>initialization list can </a:t>
            </a:r>
            <a:r>
              <a:rPr lang="en-US" sz="2100" i="1" u="sng" dirty="0">
                <a:solidFill>
                  <a:srgbClr val="FF0000"/>
                </a:solidFill>
              </a:rPr>
              <a:t>only</a:t>
            </a:r>
            <a:r>
              <a:rPr lang="en-US" sz="2100" dirty="0"/>
              <a:t> </a:t>
            </a:r>
            <a:r>
              <a:rPr lang="en-US" sz="2100" dirty="0">
                <a:solidFill>
                  <a:schemeClr val="tx1">
                    <a:lumMod val="50000"/>
                  </a:schemeClr>
                </a:solidFill>
              </a:rPr>
              <a:t>be used at </a:t>
            </a:r>
            <a:r>
              <a:rPr lang="en-US" sz="2100" b="1" dirty="0">
                <a:solidFill>
                  <a:srgbClr val="0070C0"/>
                </a:solidFill>
              </a:rPr>
              <a:t>time</a:t>
            </a:r>
            <a:r>
              <a:rPr lang="en-US" sz="2100" dirty="0">
                <a:solidFill>
                  <a:srgbClr val="0070C0"/>
                </a:solidFill>
              </a:rPr>
              <a:t> of </a:t>
            </a:r>
            <a:r>
              <a:rPr lang="en-US" sz="2100" b="1" dirty="0">
                <a:solidFill>
                  <a:srgbClr val="0070C0"/>
                </a:solidFill>
              </a:rPr>
              <a:t>definition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rgbClr val="FF0000"/>
                </a:solidFill>
              </a:rPr>
              <a:t>If no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supplied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is determined by compiler using the number of array initializers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block[20] = {};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//only works with constant size arrays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>
              <a:lnSpc>
                <a:spcPct val="100000"/>
              </a:lnSpc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defines an 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</a:rPr>
              <a:t>array of 20 integers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each element filled with zeros</a:t>
            </a:r>
          </a:p>
          <a:p>
            <a:pPr lvl="2">
              <a:lnSpc>
                <a:spcPct val="100000"/>
              </a:lnSpc>
            </a:pPr>
            <a:r>
              <a:rPr lang="en-US" sz="1800" dirty="0">
                <a:solidFill>
                  <a:srgbClr val="0070C0"/>
                </a:solidFill>
              </a:rPr>
              <a:t>Performance comment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: do not zero automatic arrays unless really needed!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When a </a:t>
            </a:r>
            <a:r>
              <a:rPr lang="en-US" sz="2000" b="1" dirty="0">
                <a:solidFill>
                  <a:srgbClr val="00B050"/>
                </a:solidFill>
              </a:rPr>
              <a:t>count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is given:</a:t>
            </a:r>
          </a:p>
          <a:p>
            <a:pPr lvl="2"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extra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i="1" dirty="0">
                <a:solidFill>
                  <a:srgbClr val="0070C0"/>
                </a:solidFill>
              </a:rPr>
              <a:t>initialization values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are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b="1" dirty="0">
                <a:solidFill>
                  <a:srgbClr val="0070C0"/>
                </a:solidFill>
              </a:rPr>
              <a:t>ignored</a:t>
            </a:r>
          </a:p>
          <a:p>
            <a:pPr lvl="2"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missing </a:t>
            </a:r>
            <a:r>
              <a:rPr lang="en-US" sz="1800" i="1" dirty="0">
                <a:solidFill>
                  <a:srgbClr val="0070C0"/>
                </a:solidFill>
              </a:rPr>
              <a:t>initialization values </a:t>
            </a:r>
            <a:r>
              <a:rPr lang="en-US" sz="1800" dirty="0"/>
              <a:t>are set to</a:t>
            </a:r>
            <a:r>
              <a:rPr lang="en-US" sz="1800" b="1" dirty="0"/>
              <a:t> </a:t>
            </a:r>
            <a:r>
              <a:rPr lang="en-US" sz="1800" b="1" dirty="0">
                <a:solidFill>
                  <a:srgbClr val="0070C0"/>
                </a:solidFill>
              </a:rPr>
              <a:t>zero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7D0A7-C47E-CE40-8387-5BDA97A89D50}"/>
              </a:ext>
            </a:extLst>
          </p:cNvPr>
          <p:cNvSpPr txBox="1"/>
          <p:nvPr/>
        </p:nvSpPr>
        <p:spPr>
          <a:xfrm>
            <a:off x="9998463" y="3578180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53F43A-D3E3-3042-BDD3-892BC9FB1AD2}"/>
              </a:ext>
            </a:extLst>
          </p:cNvPr>
          <p:cNvSpPr txBox="1"/>
          <p:nvPr/>
        </p:nvSpPr>
        <p:spPr>
          <a:xfrm>
            <a:off x="9998463" y="3208141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E5A184-A6E1-C944-BEAB-8E70B37F2FD4}"/>
              </a:ext>
            </a:extLst>
          </p:cNvPr>
          <p:cNvSpPr txBox="1"/>
          <p:nvPr/>
        </p:nvSpPr>
        <p:spPr>
          <a:xfrm>
            <a:off x="9998463" y="283810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B16145-7738-844E-AB29-CC7882978884}"/>
              </a:ext>
            </a:extLst>
          </p:cNvPr>
          <p:cNvSpPr txBox="1"/>
          <p:nvPr/>
        </p:nvSpPr>
        <p:spPr>
          <a:xfrm>
            <a:off x="9998463" y="246806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EBC30D-D2FE-3945-B3A2-EB6FFA642B11}"/>
              </a:ext>
            </a:extLst>
          </p:cNvPr>
          <p:cNvSpPr txBox="1"/>
          <p:nvPr/>
        </p:nvSpPr>
        <p:spPr>
          <a:xfrm>
            <a:off x="9998463" y="210473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0C18B5-63F4-604E-AA6A-07B153611389}"/>
              </a:ext>
            </a:extLst>
          </p:cNvPr>
          <p:cNvSpPr txBox="1"/>
          <p:nvPr/>
        </p:nvSpPr>
        <p:spPr>
          <a:xfrm>
            <a:off x="9998463" y="173469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D2AAD7-BBD6-0644-8355-DDEAABDFF10D}"/>
              </a:ext>
            </a:extLst>
          </p:cNvPr>
          <p:cNvSpPr txBox="1"/>
          <p:nvPr/>
        </p:nvSpPr>
        <p:spPr>
          <a:xfrm>
            <a:off x="9998463" y="135900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B9CFB3-A2F4-2643-A20A-F9A3242A69C3}"/>
              </a:ext>
            </a:extLst>
          </p:cNvPr>
          <p:cNvSpPr txBox="1"/>
          <p:nvPr/>
        </p:nvSpPr>
        <p:spPr>
          <a:xfrm>
            <a:off x="9998463" y="99567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8D6384C4-43DB-514A-B215-CF8D7F882A28}"/>
              </a:ext>
            </a:extLst>
          </p:cNvPr>
          <p:cNvSpPr/>
          <p:nvPr/>
        </p:nvSpPr>
        <p:spPr>
          <a:xfrm rot="16200000">
            <a:off x="10429350" y="179375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8234FC-3E48-A14D-9B3C-009E3CAB8273}"/>
              </a:ext>
            </a:extLst>
          </p:cNvPr>
          <p:cNvSpPr/>
          <p:nvPr/>
        </p:nvSpPr>
        <p:spPr>
          <a:xfrm>
            <a:off x="9548468" y="274878"/>
            <a:ext cx="2486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 word (int = 4 bytes)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C71F80-E78E-9243-867B-43133EB5A9C2}"/>
              </a:ext>
            </a:extLst>
          </p:cNvPr>
          <p:cNvSpPr txBox="1"/>
          <p:nvPr/>
        </p:nvSpPr>
        <p:spPr>
          <a:xfrm>
            <a:off x="11256956" y="577955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9606DF-AFE2-A348-B58B-832590B6A09D}"/>
              </a:ext>
            </a:extLst>
          </p:cNvPr>
          <p:cNvSpPr txBox="1"/>
          <p:nvPr/>
        </p:nvSpPr>
        <p:spPr>
          <a:xfrm>
            <a:off x="11256956" y="540084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8568F7-A3C4-0D4C-B433-8B27949D4F29}"/>
              </a:ext>
            </a:extLst>
          </p:cNvPr>
          <p:cNvSpPr txBox="1"/>
          <p:nvPr/>
        </p:nvSpPr>
        <p:spPr>
          <a:xfrm>
            <a:off x="11256956" y="504211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112BAE-C760-6342-AE67-C72E8054EA4F}"/>
              </a:ext>
            </a:extLst>
          </p:cNvPr>
          <p:cNvSpPr txBox="1"/>
          <p:nvPr/>
        </p:nvSpPr>
        <p:spPr>
          <a:xfrm>
            <a:off x="11256956" y="469390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8D7B75-F3C5-414A-B169-FCE235168588}"/>
              </a:ext>
            </a:extLst>
          </p:cNvPr>
          <p:cNvSpPr txBox="1"/>
          <p:nvPr/>
        </p:nvSpPr>
        <p:spPr>
          <a:xfrm>
            <a:off x="11256956" y="428919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2AEEDD-21B5-AB4E-B355-4BFA935AAE32}"/>
              </a:ext>
            </a:extLst>
          </p:cNvPr>
          <p:cNvSpPr txBox="1"/>
          <p:nvPr/>
        </p:nvSpPr>
        <p:spPr>
          <a:xfrm>
            <a:off x="11256956" y="391248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90020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D6656F-7728-514D-8765-29686C3E4D3D}"/>
              </a:ext>
            </a:extLst>
          </p:cNvPr>
          <p:cNvSpPr/>
          <p:nvPr/>
        </p:nvSpPr>
        <p:spPr>
          <a:xfrm>
            <a:off x="11285901" y="914254"/>
            <a:ext cx="1106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high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address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32B61EE-9735-8D40-AC12-8FB2002DFA22}"/>
              </a:ext>
            </a:extLst>
          </p:cNvPr>
          <p:cNvSpPr/>
          <p:nvPr/>
        </p:nvSpPr>
        <p:spPr>
          <a:xfrm>
            <a:off x="11256956" y="6154728"/>
            <a:ext cx="8707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low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address</a:t>
            </a:r>
            <a:endParaRPr lang="en-US" sz="1400" dirty="0">
              <a:solidFill>
                <a:schemeClr val="accent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03D04B1-DD96-8E45-BA6B-13A70C8F7958}"/>
              </a:ext>
            </a:extLst>
          </p:cNvPr>
          <p:cNvGrpSpPr/>
          <p:nvPr/>
        </p:nvGrpSpPr>
        <p:grpSpPr>
          <a:xfrm>
            <a:off x="9492809" y="3979633"/>
            <a:ext cx="764753" cy="2229694"/>
            <a:chOff x="8799909" y="3980803"/>
            <a:chExt cx="764753" cy="222969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BE3401-220C-9148-9A31-572E2518C1E1}"/>
                </a:ext>
              </a:extLst>
            </p:cNvPr>
            <p:cNvSpPr txBox="1"/>
            <p:nvPr/>
          </p:nvSpPr>
          <p:spPr>
            <a:xfrm>
              <a:off x="8828854" y="58411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b[0]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B9A404-246A-294A-BB25-206D68DD2BE4}"/>
                </a:ext>
              </a:extLst>
            </p:cNvPr>
            <p:cNvSpPr txBox="1"/>
            <p:nvPr/>
          </p:nvSpPr>
          <p:spPr>
            <a:xfrm>
              <a:off x="8815386" y="54768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b[1]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D4A91F-C6AD-7646-BE95-9D930147B343}"/>
                </a:ext>
              </a:extLst>
            </p:cNvPr>
            <p:cNvSpPr txBox="1"/>
            <p:nvPr/>
          </p:nvSpPr>
          <p:spPr>
            <a:xfrm>
              <a:off x="8799909" y="5102447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b[2]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7E9E1C-04DA-1B49-8E90-DADD083114CE}"/>
                </a:ext>
              </a:extLst>
            </p:cNvPr>
            <p:cNvSpPr txBox="1"/>
            <p:nvPr/>
          </p:nvSpPr>
          <p:spPr>
            <a:xfrm>
              <a:off x="8799909" y="4728029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b[3]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75774C-611E-D445-A648-19AAF017CC8B}"/>
                </a:ext>
              </a:extLst>
            </p:cNvPr>
            <p:cNvSpPr txBox="1"/>
            <p:nvPr/>
          </p:nvSpPr>
          <p:spPr>
            <a:xfrm>
              <a:off x="8806643" y="436121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b[4]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8F4E7D-F5F0-DE4F-822F-6D223824674A}"/>
                </a:ext>
              </a:extLst>
            </p:cNvPr>
            <p:cNvSpPr txBox="1"/>
            <p:nvPr/>
          </p:nvSpPr>
          <p:spPr>
            <a:xfrm>
              <a:off x="8809614" y="398080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b[5]</a:t>
              </a:r>
            </a:p>
          </p:txBody>
        </p:sp>
      </p:grp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FA5C33D6-72BA-5E4A-91DD-6E41F02FE30C}"/>
              </a:ext>
            </a:extLst>
          </p:cNvPr>
          <p:cNvSpPr/>
          <p:nvPr/>
        </p:nvSpPr>
        <p:spPr bwMode="auto">
          <a:xfrm>
            <a:off x="2680564" y="5297747"/>
            <a:ext cx="4912928" cy="48180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block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{2, 3, 5, 6, 11, 13};</a:t>
            </a:r>
          </a:p>
          <a:p>
            <a:endParaRPr lang="en-US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CC2E620-486F-EA43-993C-D1516744C439}"/>
              </a:ext>
            </a:extLst>
          </p:cNvPr>
          <p:cNvGrpSpPr/>
          <p:nvPr/>
        </p:nvGrpSpPr>
        <p:grpSpPr>
          <a:xfrm>
            <a:off x="2612883" y="5628877"/>
            <a:ext cx="3185996" cy="1074204"/>
            <a:chOff x="2022756" y="4821907"/>
            <a:chExt cx="3185996" cy="107420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28AEDA1-7704-F148-A67F-FC77DF02EF33}"/>
                </a:ext>
              </a:extLst>
            </p:cNvPr>
            <p:cNvSpPr txBox="1"/>
            <p:nvPr/>
          </p:nvSpPr>
          <p:spPr>
            <a:xfrm>
              <a:off x="2022756" y="5249780"/>
              <a:ext cx="3185996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</a:rPr>
                <a:t>not needed </a:t>
              </a:r>
              <a:r>
                <a:rPr lang="en-US" dirty="0">
                  <a:solidFill>
                    <a:srgbClr val="0070C0"/>
                  </a:solidFill>
                </a:rPr>
                <a:t>and if used </a:t>
              </a:r>
              <a:r>
                <a:rPr lang="en-US" b="1" u="sng" dirty="0">
                  <a:solidFill>
                    <a:srgbClr val="0070C0"/>
                  </a:solidFill>
                </a:rPr>
                <a:t>may</a:t>
              </a:r>
              <a:r>
                <a:rPr lang="en-US" dirty="0">
                  <a:solidFill>
                    <a:srgbClr val="0070C0"/>
                  </a:solidFill>
                </a:rPr>
                <a:t> truncate initialization list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1C1DB90-1F99-F442-A118-B3E6A383BD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854" y="4821907"/>
              <a:ext cx="0" cy="406937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F447CDA-DE49-E944-8BB6-7A95179A39FB}"/>
              </a:ext>
            </a:extLst>
          </p:cNvPr>
          <p:cNvSpPr txBox="1"/>
          <p:nvPr/>
        </p:nvSpPr>
        <p:spPr>
          <a:xfrm>
            <a:off x="9991635" y="578808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8E33B2E-8D72-2B45-8264-6881F92F5394}"/>
              </a:ext>
            </a:extLst>
          </p:cNvPr>
          <p:cNvSpPr txBox="1"/>
          <p:nvPr/>
        </p:nvSpPr>
        <p:spPr>
          <a:xfrm>
            <a:off x="9991635" y="541804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ADC6346-4EC6-3540-A02C-3E53DD57A75F}"/>
              </a:ext>
            </a:extLst>
          </p:cNvPr>
          <p:cNvSpPr txBox="1"/>
          <p:nvPr/>
        </p:nvSpPr>
        <p:spPr>
          <a:xfrm>
            <a:off x="9991635" y="5048008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AEEDF3-7D54-334D-B69B-F563F7BB53C2}"/>
              </a:ext>
            </a:extLst>
          </p:cNvPr>
          <p:cNvSpPr txBox="1"/>
          <p:nvPr/>
        </p:nvSpPr>
        <p:spPr>
          <a:xfrm>
            <a:off x="9991635" y="467796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6255F52-766E-1145-ACD7-EDDA5CA8CAFD}"/>
              </a:ext>
            </a:extLst>
          </p:cNvPr>
          <p:cNvSpPr txBox="1"/>
          <p:nvPr/>
        </p:nvSpPr>
        <p:spPr>
          <a:xfrm>
            <a:off x="9991635" y="4314641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4BCF35-7805-2341-9465-2DA3C1D5A80C}"/>
              </a:ext>
            </a:extLst>
          </p:cNvPr>
          <p:cNvSpPr txBox="1"/>
          <p:nvPr/>
        </p:nvSpPr>
        <p:spPr>
          <a:xfrm>
            <a:off x="9991635" y="394460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F06BA15-E842-DD47-812E-E2C6BC1E3FFE}"/>
              </a:ext>
            </a:extLst>
          </p:cNvPr>
          <p:cNvGrpSpPr/>
          <p:nvPr/>
        </p:nvGrpSpPr>
        <p:grpSpPr>
          <a:xfrm>
            <a:off x="9998369" y="4306599"/>
            <a:ext cx="1287532" cy="1836773"/>
            <a:chOff x="9548198" y="4378810"/>
            <a:chExt cx="1287532" cy="183677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7FE793-7873-5F4D-86D9-54223145D0D2}"/>
                </a:ext>
              </a:extLst>
            </p:cNvPr>
            <p:cNvSpPr txBox="1"/>
            <p:nvPr/>
          </p:nvSpPr>
          <p:spPr>
            <a:xfrm>
              <a:off x="9548198" y="5846251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B1FEF10-1EE0-7C47-91AC-65532CD5AE48}"/>
                </a:ext>
              </a:extLst>
            </p:cNvPr>
            <p:cNvSpPr txBox="1"/>
            <p:nvPr/>
          </p:nvSpPr>
          <p:spPr>
            <a:xfrm>
              <a:off x="9548198" y="5476212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7CB2C3-A8D9-494A-A2DF-AD646CC2E9AE}"/>
                </a:ext>
              </a:extLst>
            </p:cNvPr>
            <p:cNvSpPr txBox="1"/>
            <p:nvPr/>
          </p:nvSpPr>
          <p:spPr>
            <a:xfrm>
              <a:off x="9548198" y="5118181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785D8F-CEEF-0441-BFC3-F40A9F6F1AEB}"/>
                </a:ext>
              </a:extLst>
            </p:cNvPr>
            <p:cNvSpPr txBox="1"/>
            <p:nvPr/>
          </p:nvSpPr>
          <p:spPr>
            <a:xfrm>
              <a:off x="9548198" y="4748142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6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D4FCD7-1190-D945-A0CD-D6CAD1BE7DD2}"/>
                </a:ext>
              </a:extLst>
            </p:cNvPr>
            <p:cNvSpPr txBox="1"/>
            <p:nvPr/>
          </p:nvSpPr>
          <p:spPr>
            <a:xfrm>
              <a:off x="9548198" y="4378810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11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10AEF17-117B-4F41-889E-61B0C672D499}"/>
              </a:ext>
            </a:extLst>
          </p:cNvPr>
          <p:cNvGrpSpPr/>
          <p:nvPr/>
        </p:nvGrpSpPr>
        <p:grpSpPr>
          <a:xfrm>
            <a:off x="5996649" y="5682693"/>
            <a:ext cx="2610571" cy="1053268"/>
            <a:chOff x="2315159" y="4698337"/>
            <a:chExt cx="2610571" cy="1053268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B60EB34-2927-8F45-B780-4C3829BAD809}"/>
                </a:ext>
              </a:extLst>
            </p:cNvPr>
            <p:cNvSpPr txBox="1"/>
            <p:nvPr/>
          </p:nvSpPr>
          <p:spPr>
            <a:xfrm>
              <a:off x="2315159" y="5105274"/>
              <a:ext cx="261057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6 initialization values given, </a:t>
              </a:r>
              <a:r>
                <a:rPr lang="en-US" b="1" dirty="0">
                  <a:solidFill>
                    <a:srgbClr val="FF0000"/>
                  </a:solidFill>
                </a:rPr>
                <a:t>only 5 are used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9470714-4C15-154F-A66A-B59256DD8F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9921" y="4698337"/>
              <a:ext cx="0" cy="406937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0634941-91F2-8443-9D84-BEBC00C9947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5B32436-1969-3848-B372-1B2358ADA013}"/>
              </a:ext>
            </a:extLst>
          </p:cNvPr>
          <p:cNvGrpSpPr/>
          <p:nvPr/>
        </p:nvGrpSpPr>
        <p:grpSpPr>
          <a:xfrm>
            <a:off x="2752108" y="2242481"/>
            <a:ext cx="6427055" cy="706640"/>
            <a:chOff x="1992135" y="5229631"/>
            <a:chExt cx="6427055" cy="70664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51663FB-AA08-B547-B022-BB93792FECAA}"/>
                </a:ext>
              </a:extLst>
            </p:cNvPr>
            <p:cNvSpPr txBox="1"/>
            <p:nvPr/>
          </p:nvSpPr>
          <p:spPr>
            <a:xfrm>
              <a:off x="1992135" y="5229631"/>
              <a:ext cx="642705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no initialization values given; then elements are initialized to 0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93C884F-E0CE-6244-B0EC-03EFB8E8649A}"/>
                </a:ext>
              </a:extLst>
            </p:cNvPr>
            <p:cNvCxnSpPr>
              <a:cxnSpLocks/>
            </p:cNvCxnSpPr>
            <p:nvPr/>
          </p:nvCxnSpPr>
          <p:spPr>
            <a:xfrm>
              <a:off x="2396551" y="5649341"/>
              <a:ext cx="0" cy="28693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27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0" grpId="0" animBg="1"/>
      <p:bldP spid="5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F13C-6965-4340-8681-19C5B1A3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66" y="104503"/>
            <a:ext cx="10515600" cy="485906"/>
          </a:xfrm>
        </p:spPr>
        <p:txBody>
          <a:bodyPr/>
          <a:lstStyle/>
          <a:p>
            <a:r>
              <a:rPr lang="en-US" dirty="0"/>
              <a:t>Accessing Arrays Using 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29EA-BF72-5846-9172-10DCB57020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4666" y="1136688"/>
            <a:ext cx="8506078" cy="471019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selects the 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element of the array </a:t>
            </a:r>
          </a:p>
          <a:p>
            <a:pPr lvl="1"/>
            <a:r>
              <a:rPr lang="en-US" sz="2200" dirty="0">
                <a:solidFill>
                  <a:srgbClr val="F37440"/>
                </a:solidFill>
              </a:rPr>
              <a:t>index </a:t>
            </a:r>
            <a:r>
              <a:rPr lang="en-US" sz="2200" b="1" dirty="0">
                <a:solidFill>
                  <a:srgbClr val="F37440"/>
                </a:solidFill>
              </a:rPr>
              <a:t>should be</a:t>
            </a:r>
            <a:r>
              <a:rPr lang="en-US" sz="2200" dirty="0">
                <a:solidFill>
                  <a:srgbClr val="F37440"/>
                </a:solidFill>
              </a:rPr>
              <a:t> unsigned</a:t>
            </a:r>
            <a:endParaRPr lang="en-US" sz="2200" dirty="0"/>
          </a:p>
          <a:p>
            <a:pPr lvl="1"/>
            <a:r>
              <a:rPr lang="en-US" sz="2400" dirty="0">
                <a:solidFill>
                  <a:srgbClr val="00B050"/>
                </a:solidFill>
              </a:rPr>
              <a:t>Elements range from: 0 to count – 1 </a:t>
            </a:r>
            <a:r>
              <a:rPr lang="en-US" sz="2400" dirty="0">
                <a:solidFill>
                  <a:schemeClr val="tx2"/>
                </a:solidFill>
              </a:rPr>
              <a:t>( int x[count]; )</a:t>
            </a:r>
          </a:p>
          <a:p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[index]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can be used as an </a:t>
            </a:r>
            <a:r>
              <a:rPr lang="en-US" sz="2200" dirty="0">
                <a:solidFill>
                  <a:schemeClr val="accent5"/>
                </a:solidFill>
              </a:rPr>
              <a:t>assignment target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or as a </a:t>
            </a:r>
            <a:r>
              <a:rPr lang="en-US" sz="2200" dirty="0">
                <a:solidFill>
                  <a:schemeClr val="accent5"/>
                </a:solidFill>
              </a:rPr>
              <a:t>value in an expression</a:t>
            </a:r>
          </a:p>
          <a:p>
            <a:pPr marL="681037" lvl="2" indent="0">
              <a:buNone/>
            </a:pPr>
            <a:endParaRPr lang="en-US" sz="1800" dirty="0">
              <a:solidFill>
                <a:schemeClr val="accent5"/>
              </a:solidFill>
            </a:endParaRPr>
          </a:p>
          <a:p>
            <a:r>
              <a:rPr lang="en-US" sz="2200" dirty="0">
                <a:solidFill>
                  <a:srgbClr val="2C895B"/>
                </a:solidFill>
              </a:rPr>
              <a:t>Array name</a:t>
            </a:r>
            <a:r>
              <a:rPr lang="en-US" sz="2200" dirty="0">
                <a:solidFill>
                  <a:schemeClr val="tx2"/>
                </a:solidFill>
              </a:rPr>
              <a:t> (by itself with no [ ]) on the </a:t>
            </a:r>
            <a:r>
              <a:rPr lang="en-US" sz="2200" dirty="0" err="1">
                <a:solidFill>
                  <a:srgbClr val="0070C0"/>
                </a:solidFill>
              </a:rPr>
              <a:t>Rside</a:t>
            </a:r>
            <a:r>
              <a:rPr lang="en-US" sz="2200" dirty="0">
                <a:solidFill>
                  <a:schemeClr val="tx2"/>
                </a:solidFill>
              </a:rPr>
              <a:t> evaluates to the </a:t>
            </a:r>
            <a:r>
              <a:rPr lang="en-US" sz="2200" dirty="0">
                <a:solidFill>
                  <a:srgbClr val="2C895B"/>
                </a:solidFill>
              </a:rPr>
              <a:t>address of the first element of the array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DDB128-82C5-D746-B9C3-6EB9C65C1CB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5A0E06-4178-C341-8E50-008494DD924C}"/>
              </a:ext>
            </a:extLst>
          </p:cNvPr>
          <p:cNvSpPr txBox="1"/>
          <p:nvPr/>
        </p:nvSpPr>
        <p:spPr>
          <a:xfrm>
            <a:off x="9771213" y="2326851"/>
            <a:ext cx="128753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988942-3E01-3B41-8719-40A3F4E79897}"/>
              </a:ext>
            </a:extLst>
          </p:cNvPr>
          <p:cNvSpPr txBox="1"/>
          <p:nvPr/>
        </p:nvSpPr>
        <p:spPr>
          <a:xfrm>
            <a:off x="9771213" y="1865186"/>
            <a:ext cx="128753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A67FCF39-9475-E94E-B655-47D5306888D6}"/>
              </a:ext>
            </a:extLst>
          </p:cNvPr>
          <p:cNvSpPr/>
          <p:nvPr/>
        </p:nvSpPr>
        <p:spPr>
          <a:xfrm rot="16200000">
            <a:off x="10215489" y="1027822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72DDDC-E3E1-774D-8265-12FFE206B4A4}"/>
              </a:ext>
            </a:extLst>
          </p:cNvPr>
          <p:cNvSpPr/>
          <p:nvPr/>
        </p:nvSpPr>
        <p:spPr>
          <a:xfrm>
            <a:off x="9647048" y="595608"/>
            <a:ext cx="21755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1 word </a:t>
            </a:r>
          </a:p>
          <a:p>
            <a:r>
              <a:rPr lang="en-US" sz="2400" b="1" dirty="0">
                <a:solidFill>
                  <a:schemeClr val="accent1"/>
                </a:solidFill>
              </a:rPr>
              <a:t>(int = 4 bytes)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D72D65-A720-FF44-88EC-AAC4B6999746}"/>
              </a:ext>
            </a:extLst>
          </p:cNvPr>
          <p:cNvSpPr txBox="1"/>
          <p:nvPr/>
        </p:nvSpPr>
        <p:spPr>
          <a:xfrm>
            <a:off x="11058745" y="5199522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5F8B50-9913-0A45-9DFA-269BB07584F6}"/>
              </a:ext>
            </a:extLst>
          </p:cNvPr>
          <p:cNvSpPr txBox="1"/>
          <p:nvPr/>
        </p:nvSpPr>
        <p:spPr>
          <a:xfrm>
            <a:off x="11094593" y="4716279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9004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1F785C-5752-AE45-AA01-36F062810513}"/>
              </a:ext>
            </a:extLst>
          </p:cNvPr>
          <p:cNvSpPr txBox="1"/>
          <p:nvPr/>
        </p:nvSpPr>
        <p:spPr>
          <a:xfrm>
            <a:off x="11075427" y="4183135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9008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B9189D-B0A6-7849-969A-6833EE5C0711}"/>
              </a:ext>
            </a:extLst>
          </p:cNvPr>
          <p:cNvSpPr txBox="1"/>
          <p:nvPr/>
        </p:nvSpPr>
        <p:spPr>
          <a:xfrm>
            <a:off x="11058744" y="3728255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5DCC86-EB72-3D42-B6D1-74B0B2A1376D}"/>
              </a:ext>
            </a:extLst>
          </p:cNvPr>
          <p:cNvSpPr txBox="1"/>
          <p:nvPr/>
        </p:nvSpPr>
        <p:spPr>
          <a:xfrm>
            <a:off x="11058744" y="3277573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9016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50DBEA-EEFC-FD40-A07C-D6B717C9CD36}"/>
              </a:ext>
            </a:extLst>
          </p:cNvPr>
          <p:cNvSpPr txBox="1"/>
          <p:nvPr/>
        </p:nvSpPr>
        <p:spPr>
          <a:xfrm>
            <a:off x="11036534" y="2816468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9020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E504EC-A004-8C4A-8E1E-32284978D5DB}"/>
              </a:ext>
            </a:extLst>
          </p:cNvPr>
          <p:cNvSpPr/>
          <p:nvPr/>
        </p:nvSpPr>
        <p:spPr>
          <a:xfrm>
            <a:off x="11036534" y="1778625"/>
            <a:ext cx="11064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high</a:t>
            </a:r>
          </a:p>
          <a:p>
            <a:r>
              <a:rPr lang="en-US" b="1" dirty="0">
                <a:solidFill>
                  <a:schemeClr val="accent1"/>
                </a:solidFill>
              </a:rPr>
              <a:t>address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4B05A1-CE42-0343-8678-D499A2718589}"/>
              </a:ext>
            </a:extLst>
          </p:cNvPr>
          <p:cNvSpPr/>
          <p:nvPr/>
        </p:nvSpPr>
        <p:spPr>
          <a:xfrm>
            <a:off x="11183814" y="5665534"/>
            <a:ext cx="10695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low</a:t>
            </a:r>
          </a:p>
          <a:p>
            <a:r>
              <a:rPr lang="en-US" b="1" dirty="0">
                <a:solidFill>
                  <a:schemeClr val="accent1"/>
                </a:solidFill>
              </a:rPr>
              <a:t>address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ED3D94-FAB6-1949-8E09-901011DED989}"/>
              </a:ext>
            </a:extLst>
          </p:cNvPr>
          <p:cNvGrpSpPr/>
          <p:nvPr/>
        </p:nvGrpSpPr>
        <p:grpSpPr>
          <a:xfrm>
            <a:off x="9062237" y="3292641"/>
            <a:ext cx="779758" cy="2372893"/>
            <a:chOff x="8893341" y="3135103"/>
            <a:chExt cx="779758" cy="237289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C6C5DA-A6A6-024C-B46A-3B5C143363F1}"/>
                </a:ext>
              </a:extLst>
            </p:cNvPr>
            <p:cNvSpPr txBox="1"/>
            <p:nvPr/>
          </p:nvSpPr>
          <p:spPr>
            <a:xfrm>
              <a:off x="8893341" y="5046331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b[0]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E2E2CF-3BED-A14A-A8C6-4BA9EDB1ED3E}"/>
                </a:ext>
              </a:extLst>
            </p:cNvPr>
            <p:cNvSpPr txBox="1"/>
            <p:nvPr/>
          </p:nvSpPr>
          <p:spPr>
            <a:xfrm>
              <a:off x="8907567" y="4584645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b[1]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32CB26-BDE0-354E-AC04-FD5C5E6564B3}"/>
                </a:ext>
              </a:extLst>
            </p:cNvPr>
            <p:cNvSpPr txBox="1"/>
            <p:nvPr/>
          </p:nvSpPr>
          <p:spPr>
            <a:xfrm>
              <a:off x="8937291" y="4078041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b[2]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0685F0-3129-0342-9A53-2339F72DFF0A}"/>
                </a:ext>
              </a:extLst>
            </p:cNvPr>
            <p:cNvSpPr txBox="1"/>
            <p:nvPr/>
          </p:nvSpPr>
          <p:spPr>
            <a:xfrm>
              <a:off x="8937291" y="3596089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b[3]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5BDB209-E158-3049-B6CB-1FC8044DBBF8}"/>
                </a:ext>
              </a:extLst>
            </p:cNvPr>
            <p:cNvSpPr txBox="1"/>
            <p:nvPr/>
          </p:nvSpPr>
          <p:spPr>
            <a:xfrm>
              <a:off x="8937291" y="3135103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b[4]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AC77E1C-A5DB-5340-8CB5-27798FE01F97}"/>
              </a:ext>
            </a:extLst>
          </p:cNvPr>
          <p:cNvSpPr txBox="1"/>
          <p:nvPr/>
        </p:nvSpPr>
        <p:spPr>
          <a:xfrm>
            <a:off x="9771213" y="5113813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5485ED-4EEB-5A45-805E-6AE14520E842}"/>
              </a:ext>
            </a:extLst>
          </p:cNvPr>
          <p:cNvSpPr txBox="1"/>
          <p:nvPr/>
        </p:nvSpPr>
        <p:spPr>
          <a:xfrm>
            <a:off x="9771213" y="4646949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BE8547-940F-B942-B159-27740A96D4FD}"/>
              </a:ext>
            </a:extLst>
          </p:cNvPr>
          <p:cNvSpPr txBox="1"/>
          <p:nvPr/>
        </p:nvSpPr>
        <p:spPr>
          <a:xfrm>
            <a:off x="9771213" y="4185373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895D62-BA2A-EB41-802E-9737EAA2846B}"/>
              </a:ext>
            </a:extLst>
          </p:cNvPr>
          <p:cNvSpPr txBox="1"/>
          <p:nvPr/>
        </p:nvSpPr>
        <p:spPr>
          <a:xfrm>
            <a:off x="9771213" y="3724977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64733F-5EB5-4946-8513-B6616A1CA604}"/>
              </a:ext>
            </a:extLst>
          </p:cNvPr>
          <p:cNvSpPr txBox="1"/>
          <p:nvPr/>
        </p:nvSpPr>
        <p:spPr>
          <a:xfrm>
            <a:off x="9771213" y="3268761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46FE72-CF39-9748-B540-1C97FA3D58C8}"/>
              </a:ext>
            </a:extLst>
          </p:cNvPr>
          <p:cNvSpPr txBox="1"/>
          <p:nvPr/>
        </p:nvSpPr>
        <p:spPr>
          <a:xfrm>
            <a:off x="9771213" y="2802959"/>
            <a:ext cx="128753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6022A875-FDD2-3C43-8AD5-72C2EE31AB76}"/>
              </a:ext>
            </a:extLst>
          </p:cNvPr>
          <p:cNvSpPr/>
          <p:nvPr/>
        </p:nvSpPr>
        <p:spPr bwMode="auto">
          <a:xfrm>
            <a:off x="3779770" y="2933735"/>
            <a:ext cx="3046767" cy="79176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a[2] = {1, 2};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a[0] = a[1];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D1EE7D-D213-AD3B-CC44-DBD196D4C493}"/>
              </a:ext>
            </a:extLst>
          </p:cNvPr>
          <p:cNvSpPr/>
          <p:nvPr/>
        </p:nvSpPr>
        <p:spPr bwMode="auto">
          <a:xfrm>
            <a:off x="2379729" y="4555210"/>
            <a:ext cx="3046767" cy="868849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b[5];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 = b;</a:t>
            </a:r>
          </a:p>
          <a:p>
            <a:endParaRPr lang="en-US" sz="24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36DDF-1410-1F30-7293-283F263A942F}"/>
              </a:ext>
            </a:extLst>
          </p:cNvPr>
          <p:cNvSpPr txBox="1"/>
          <p:nvPr/>
        </p:nvSpPr>
        <p:spPr>
          <a:xfrm>
            <a:off x="7056968" y="5244329"/>
            <a:ext cx="99568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9000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682FD4-704E-3C55-87A2-A0FCEEFEB198}"/>
              </a:ext>
            </a:extLst>
          </p:cNvPr>
          <p:cNvSpPr txBox="1"/>
          <p:nvPr/>
        </p:nvSpPr>
        <p:spPr>
          <a:xfrm>
            <a:off x="6728220" y="526107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72E994-C446-9B38-EB28-E0102445653E}"/>
              </a:ext>
            </a:extLst>
          </p:cNvPr>
          <p:cNvCxnSpPr>
            <a:cxnSpLocks/>
          </p:cNvCxnSpPr>
          <p:nvPr/>
        </p:nvCxnSpPr>
        <p:spPr>
          <a:xfrm>
            <a:off x="8075836" y="5445744"/>
            <a:ext cx="1070098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5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2" grpId="0" animBg="1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F13C-6965-4340-8681-19C5B1A3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86" y="203027"/>
            <a:ext cx="10515600" cy="432112"/>
          </a:xfrm>
        </p:spPr>
        <p:txBody>
          <a:bodyPr/>
          <a:lstStyle/>
          <a:p>
            <a:r>
              <a:rPr lang="en-US" dirty="0"/>
              <a:t>How many elements are in an array?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29EA-BF72-5846-9172-10DCB57020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5803" y="753710"/>
            <a:ext cx="9254654" cy="253812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0070C0"/>
                </a:solidFill>
              </a:rPr>
              <a:t>The number of elements of space allocated to an array (called element count) and indirectly the total size in bytes of an array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>
                <a:solidFill>
                  <a:srgbClr val="FF0000"/>
                </a:solidFill>
              </a:rPr>
              <a:t>is </a:t>
            </a:r>
            <a:r>
              <a:rPr lang="en-US" sz="2200" u="sng" dirty="0">
                <a:solidFill>
                  <a:srgbClr val="FF0000"/>
                </a:solidFill>
              </a:rPr>
              <a:t>not stored anywhere</a:t>
            </a:r>
            <a:r>
              <a:rPr lang="en-US" sz="2200" dirty="0">
                <a:solidFill>
                  <a:srgbClr val="FF0000"/>
                </a:solidFill>
              </a:rPr>
              <a:t>!!!!!!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An </a:t>
            </a:r>
            <a:r>
              <a:rPr lang="en-US" sz="2400" b="1" dirty="0">
                <a:solidFill>
                  <a:srgbClr val="FF0000"/>
                </a:solidFill>
              </a:rPr>
              <a:t>array name </a:t>
            </a:r>
            <a:r>
              <a:rPr lang="en-US" sz="2400" dirty="0">
                <a:solidFill>
                  <a:schemeClr val="accent6"/>
                </a:solidFill>
              </a:rPr>
              <a:t>is just the </a:t>
            </a:r>
            <a:r>
              <a:rPr lang="en-US" sz="2400" b="1" dirty="0">
                <a:solidFill>
                  <a:srgbClr val="FF0000"/>
                </a:solidFill>
              </a:rPr>
              <a:t>address of the first element in a block of contiguous memory</a:t>
            </a:r>
          </a:p>
          <a:p>
            <a:pPr lvl="1"/>
            <a:r>
              <a:rPr lang="en-US" sz="2200" dirty="0">
                <a:solidFill>
                  <a:schemeClr val="accent6"/>
                </a:solidFill>
              </a:rPr>
              <a:t>So, an array does not know its own size!</a:t>
            </a:r>
          </a:p>
          <a:p>
            <a:pPr lvl="1"/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FE793-7873-5F4D-86D9-54223145D0D2}"/>
              </a:ext>
            </a:extLst>
          </p:cNvPr>
          <p:cNvSpPr txBox="1"/>
          <p:nvPr/>
        </p:nvSpPr>
        <p:spPr>
          <a:xfrm>
            <a:off x="9995210" y="6006816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1FEF10-1EE0-7C47-91AC-65532CD5AE48}"/>
              </a:ext>
            </a:extLst>
          </p:cNvPr>
          <p:cNvSpPr txBox="1"/>
          <p:nvPr/>
        </p:nvSpPr>
        <p:spPr>
          <a:xfrm>
            <a:off x="9995210" y="5636777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7CB2C3-A8D9-494A-A2DF-AD646CC2E9AE}"/>
              </a:ext>
            </a:extLst>
          </p:cNvPr>
          <p:cNvSpPr txBox="1"/>
          <p:nvPr/>
        </p:nvSpPr>
        <p:spPr>
          <a:xfrm>
            <a:off x="9995210" y="5278746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785D8F-CEEF-0441-BFC3-F40A9F6F1AEB}"/>
              </a:ext>
            </a:extLst>
          </p:cNvPr>
          <p:cNvSpPr txBox="1"/>
          <p:nvPr/>
        </p:nvSpPr>
        <p:spPr>
          <a:xfrm>
            <a:off x="9995210" y="4908707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D4FCD7-1190-D945-A0CD-D6CAD1BE7DD2}"/>
              </a:ext>
            </a:extLst>
          </p:cNvPr>
          <p:cNvSpPr txBox="1"/>
          <p:nvPr/>
        </p:nvSpPr>
        <p:spPr>
          <a:xfrm>
            <a:off x="9995210" y="4539375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FCF3FD-40C9-934E-92C4-34F582FD063F}"/>
              </a:ext>
            </a:extLst>
          </p:cNvPr>
          <p:cNvSpPr txBox="1"/>
          <p:nvPr/>
        </p:nvSpPr>
        <p:spPr>
          <a:xfrm>
            <a:off x="9995210" y="4169336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7D0A7-C47E-CE40-8387-5BDA97A89D50}"/>
              </a:ext>
            </a:extLst>
          </p:cNvPr>
          <p:cNvSpPr txBox="1"/>
          <p:nvPr/>
        </p:nvSpPr>
        <p:spPr>
          <a:xfrm>
            <a:off x="9995210" y="380817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53F43A-D3E3-3042-BDD3-892BC9FB1AD2}"/>
              </a:ext>
            </a:extLst>
          </p:cNvPr>
          <p:cNvSpPr txBox="1"/>
          <p:nvPr/>
        </p:nvSpPr>
        <p:spPr>
          <a:xfrm>
            <a:off x="9995210" y="343813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E5A184-A6E1-C944-BEAB-8E70B37F2FD4}"/>
              </a:ext>
            </a:extLst>
          </p:cNvPr>
          <p:cNvSpPr txBox="1"/>
          <p:nvPr/>
        </p:nvSpPr>
        <p:spPr>
          <a:xfrm>
            <a:off x="9995210" y="306809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B16145-7738-844E-AB29-CC7882978884}"/>
              </a:ext>
            </a:extLst>
          </p:cNvPr>
          <p:cNvSpPr txBox="1"/>
          <p:nvPr/>
        </p:nvSpPr>
        <p:spPr>
          <a:xfrm>
            <a:off x="9995210" y="269805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EBC30D-D2FE-3945-B3A2-EB6FFA642B11}"/>
              </a:ext>
            </a:extLst>
          </p:cNvPr>
          <p:cNvSpPr txBox="1"/>
          <p:nvPr/>
        </p:nvSpPr>
        <p:spPr>
          <a:xfrm>
            <a:off x="9995210" y="2334728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0C18B5-63F4-604E-AA6A-07B153611389}"/>
              </a:ext>
            </a:extLst>
          </p:cNvPr>
          <p:cNvSpPr txBox="1"/>
          <p:nvPr/>
        </p:nvSpPr>
        <p:spPr>
          <a:xfrm>
            <a:off x="9995210" y="196468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D2AAD7-BBD6-0644-8355-DDEAABDFF10D}"/>
              </a:ext>
            </a:extLst>
          </p:cNvPr>
          <p:cNvSpPr txBox="1"/>
          <p:nvPr/>
        </p:nvSpPr>
        <p:spPr>
          <a:xfrm>
            <a:off x="9995210" y="158118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B9CFB3-A2F4-2643-A20A-F9A3242A69C3}"/>
              </a:ext>
            </a:extLst>
          </p:cNvPr>
          <p:cNvSpPr txBox="1"/>
          <p:nvPr/>
        </p:nvSpPr>
        <p:spPr>
          <a:xfrm>
            <a:off x="9995210" y="121785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8D6384C4-43DB-514A-B215-CF8D7F882A28}"/>
              </a:ext>
            </a:extLst>
          </p:cNvPr>
          <p:cNvSpPr/>
          <p:nvPr/>
        </p:nvSpPr>
        <p:spPr>
          <a:xfrm rot="16200000">
            <a:off x="10425110" y="401553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8234FC-3E48-A14D-9B3C-009E3CAB8273}"/>
              </a:ext>
            </a:extLst>
          </p:cNvPr>
          <p:cNvSpPr/>
          <p:nvPr/>
        </p:nvSpPr>
        <p:spPr>
          <a:xfrm>
            <a:off x="9922864" y="249067"/>
            <a:ext cx="16786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 word </a:t>
            </a:r>
          </a:p>
          <a:p>
            <a:r>
              <a:rPr lang="en-US" b="1" dirty="0">
                <a:solidFill>
                  <a:schemeClr val="accent1"/>
                </a:solidFill>
              </a:rPr>
              <a:t>(int = 4 bytes)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C71F80-E78E-9243-867B-43133EB5A9C2}"/>
              </a:ext>
            </a:extLst>
          </p:cNvPr>
          <p:cNvSpPr txBox="1"/>
          <p:nvPr/>
        </p:nvSpPr>
        <p:spPr>
          <a:xfrm>
            <a:off x="11252716" y="600173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9606DF-AFE2-A348-B58B-832590B6A09D}"/>
              </a:ext>
            </a:extLst>
          </p:cNvPr>
          <p:cNvSpPr txBox="1"/>
          <p:nvPr/>
        </p:nvSpPr>
        <p:spPr>
          <a:xfrm>
            <a:off x="11252716" y="562302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8568F7-A3C4-0D4C-B433-8B27949D4F29}"/>
              </a:ext>
            </a:extLst>
          </p:cNvPr>
          <p:cNvSpPr txBox="1"/>
          <p:nvPr/>
        </p:nvSpPr>
        <p:spPr>
          <a:xfrm>
            <a:off x="11252716" y="526428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112BAE-C760-6342-AE67-C72E8054EA4F}"/>
              </a:ext>
            </a:extLst>
          </p:cNvPr>
          <p:cNvSpPr txBox="1"/>
          <p:nvPr/>
        </p:nvSpPr>
        <p:spPr>
          <a:xfrm>
            <a:off x="11252716" y="491608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8D7B75-F3C5-414A-B169-FCE235168588}"/>
              </a:ext>
            </a:extLst>
          </p:cNvPr>
          <p:cNvSpPr txBox="1"/>
          <p:nvPr/>
        </p:nvSpPr>
        <p:spPr>
          <a:xfrm>
            <a:off x="11252716" y="451136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2AEEDD-21B5-AB4E-B355-4BFA935AAE32}"/>
              </a:ext>
            </a:extLst>
          </p:cNvPr>
          <p:cNvSpPr txBox="1"/>
          <p:nvPr/>
        </p:nvSpPr>
        <p:spPr>
          <a:xfrm>
            <a:off x="11252716" y="413465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90020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D6656F-7728-514D-8765-29686C3E4D3D}"/>
              </a:ext>
            </a:extLst>
          </p:cNvPr>
          <p:cNvSpPr/>
          <p:nvPr/>
        </p:nvSpPr>
        <p:spPr>
          <a:xfrm>
            <a:off x="11282742" y="910551"/>
            <a:ext cx="8835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high 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memory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address</a:t>
            </a:r>
            <a:endParaRPr lang="en-US" sz="1400" dirty="0">
              <a:solidFill>
                <a:schemeClr val="accent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03D04B1-DD96-8E45-BA6B-13A70C8F7958}"/>
              </a:ext>
            </a:extLst>
          </p:cNvPr>
          <p:cNvGrpSpPr/>
          <p:nvPr/>
        </p:nvGrpSpPr>
        <p:grpSpPr>
          <a:xfrm>
            <a:off x="7560261" y="4177505"/>
            <a:ext cx="2674237" cy="2264371"/>
            <a:chOff x="6890425" y="3980803"/>
            <a:chExt cx="2674237" cy="226437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BE3401-220C-9148-9A31-572E2518C1E1}"/>
                </a:ext>
              </a:extLst>
            </p:cNvPr>
            <p:cNvSpPr txBox="1"/>
            <p:nvPr/>
          </p:nvSpPr>
          <p:spPr>
            <a:xfrm>
              <a:off x="8828854" y="58411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b[0]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B9A404-246A-294A-BB25-206D68DD2BE4}"/>
                </a:ext>
              </a:extLst>
            </p:cNvPr>
            <p:cNvSpPr txBox="1"/>
            <p:nvPr/>
          </p:nvSpPr>
          <p:spPr>
            <a:xfrm>
              <a:off x="8815386" y="54768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b[1]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D4A91F-C6AD-7646-BE95-9D930147B343}"/>
                </a:ext>
              </a:extLst>
            </p:cNvPr>
            <p:cNvSpPr txBox="1"/>
            <p:nvPr/>
          </p:nvSpPr>
          <p:spPr>
            <a:xfrm>
              <a:off x="8799909" y="5102447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b[2]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7E9E1C-04DA-1B49-8E90-DADD083114CE}"/>
                </a:ext>
              </a:extLst>
            </p:cNvPr>
            <p:cNvSpPr txBox="1"/>
            <p:nvPr/>
          </p:nvSpPr>
          <p:spPr>
            <a:xfrm>
              <a:off x="8799909" y="4728029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b[3]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75774C-611E-D445-A648-19AAF017CC8B}"/>
                </a:ext>
              </a:extLst>
            </p:cNvPr>
            <p:cNvSpPr txBox="1"/>
            <p:nvPr/>
          </p:nvSpPr>
          <p:spPr>
            <a:xfrm>
              <a:off x="8806643" y="436121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b[4]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8F4E7D-F5F0-DE4F-822F-6D223824674A}"/>
                </a:ext>
              </a:extLst>
            </p:cNvPr>
            <p:cNvSpPr txBox="1"/>
            <p:nvPr/>
          </p:nvSpPr>
          <p:spPr>
            <a:xfrm>
              <a:off x="8809614" y="398080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b[5]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3DE496E-3D85-784C-9AA4-5AE4A59ED670}"/>
                </a:ext>
              </a:extLst>
            </p:cNvPr>
            <p:cNvGrpSpPr/>
            <p:nvPr/>
          </p:nvGrpSpPr>
          <p:grpSpPr>
            <a:xfrm>
              <a:off x="6890425" y="4008771"/>
              <a:ext cx="2140501" cy="2236403"/>
              <a:chOff x="6890425" y="4008771"/>
              <a:chExt cx="2140501" cy="2236403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9C566E13-8867-1341-AB1F-EF8EA8FFB863}"/>
                  </a:ext>
                </a:extLst>
              </p:cNvPr>
              <p:cNvSpPr/>
              <p:nvPr/>
            </p:nvSpPr>
            <p:spPr bwMode="auto">
              <a:xfrm>
                <a:off x="6890425" y="5730300"/>
                <a:ext cx="1585437" cy="452564"/>
              </a:xfrm>
              <a:prstGeom prst="roundRect">
                <a:avLst>
                  <a:gd name="adj" fmla="val 14824"/>
                </a:avLst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dirty="0">
                    <a:solidFill>
                      <a:srgbClr val="0066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r>
                  <a:rPr lang="en-US" sz="2000" dirty="0">
                    <a:solidFill>
                      <a:srgbClr val="569CD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[</a:t>
                </a:r>
                <a:r>
                  <a:rPr lang="en-US" sz="20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6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];</a:t>
                </a:r>
                <a:endParaRPr lang="en-US" sz="2000" i="1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9" name="Left Brace 38">
                <a:extLst>
                  <a:ext uri="{FF2B5EF4-FFF2-40B4-BE49-F238E27FC236}">
                    <a16:creationId xmlns:a16="http://schemas.microsoft.com/office/drawing/2014/main" id="{8125C531-EAD4-9F41-AC45-4753BF18EC17}"/>
                  </a:ext>
                </a:extLst>
              </p:cNvPr>
              <p:cNvSpPr/>
              <p:nvPr/>
            </p:nvSpPr>
            <p:spPr>
              <a:xfrm>
                <a:off x="8504898" y="4008771"/>
                <a:ext cx="526028" cy="2236403"/>
              </a:xfrm>
              <a:prstGeom prst="leftBrace">
                <a:avLst>
                  <a:gd name="adj1" fmla="val 8333"/>
                  <a:gd name="adj2" fmla="val 86309"/>
                </a:avLst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BCD23E6-27E1-B34A-AFA8-2F2F2FD86A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AF50B06-EAF5-10B6-962E-A420C3913D2B}"/>
              </a:ext>
            </a:extLst>
          </p:cNvPr>
          <p:cNvSpPr/>
          <p:nvPr/>
        </p:nvSpPr>
        <p:spPr bwMode="auto">
          <a:xfrm>
            <a:off x="329686" y="3663166"/>
            <a:ext cx="8897656" cy="206573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SZ 6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block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];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you specify the array has SZ elements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use when SZ is defined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0;</a:t>
            </a:r>
          </a:p>
        </p:txBody>
      </p:sp>
    </p:spTree>
    <p:extLst>
      <p:ext uri="{BB962C8B-B14F-4D97-AF65-F5344CB8AC3E}">
        <p14:creationId xmlns:p14="http://schemas.microsoft.com/office/powerpoint/2010/main" val="34888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6" grpId="0"/>
      <p:bldP spid="3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47799-CD64-B64F-B4CB-6E279747B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94997"/>
            <a:ext cx="11466879" cy="452062"/>
          </a:xfrm>
        </p:spPr>
        <p:txBody>
          <a:bodyPr/>
          <a:lstStyle/>
          <a:p>
            <a:r>
              <a:rPr lang="en-US" dirty="0"/>
              <a:t>Determining Element Count: compile time calculation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A0C3B98-695D-2745-9808-AFAADB2D214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8143" y="852854"/>
            <a:ext cx="11335713" cy="228600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Programmatically determining the element count in a compiler calculated array</a:t>
            </a:r>
          </a:p>
          <a:p>
            <a:pPr marL="354012" lvl="1" indent="0">
              <a:buNone/>
            </a:pPr>
            <a:r>
              <a:rPr lang="en-US" sz="2200" b="1" dirty="0">
                <a:solidFill>
                  <a:schemeClr val="accent5"/>
                </a:solidFill>
                <a:latin typeface="Courier" pitchFamily="2" charset="0"/>
              </a:rPr>
              <a:t>    </a:t>
            </a:r>
            <a:r>
              <a:rPr lang="en-US" sz="22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b="1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array) </a:t>
            </a:r>
            <a:r>
              <a:rPr lang="en-US" sz="22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 </a:t>
            </a:r>
            <a:r>
              <a:rPr lang="en-US" sz="22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(of just one element in the array)</a:t>
            </a:r>
          </a:p>
          <a:p>
            <a:pPr marL="354012" lvl="1" indent="0">
              <a:buNone/>
            </a:pPr>
            <a:endParaRPr lang="en-US" sz="22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(array) </a:t>
            </a:r>
            <a:r>
              <a:rPr lang="en-US" sz="2400" b="1" u="sng" dirty="0"/>
              <a:t>only works </a:t>
            </a:r>
            <a:r>
              <a:rPr lang="en-US" sz="2400" dirty="0"/>
              <a:t> when used in the SAME </a:t>
            </a:r>
            <a:r>
              <a:rPr lang="en-US" sz="2400" b="1" dirty="0">
                <a:solidFill>
                  <a:srgbClr val="0070C0"/>
                </a:solidFill>
              </a:rPr>
              <a:t>scope</a:t>
            </a:r>
            <a:r>
              <a:rPr lang="en-US" sz="2400" dirty="0">
                <a:solidFill>
                  <a:srgbClr val="0070C0"/>
                </a:solidFill>
              </a:rPr>
              <a:t> where the array variable was </a:t>
            </a:r>
            <a:r>
              <a:rPr lang="en-US" sz="2400" dirty="0">
                <a:solidFill>
                  <a:srgbClr val="FF0000"/>
                </a:solidFill>
              </a:rPr>
              <a:t>defined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B4BF97A-94E3-8043-A567-0EA5F7B911C0}"/>
              </a:ext>
            </a:extLst>
          </p:cNvPr>
          <p:cNvSpPr/>
          <p:nvPr/>
        </p:nvSpPr>
        <p:spPr bwMode="auto">
          <a:xfrm>
            <a:off x="646268" y="3214396"/>
            <a:ext cx="10899462" cy="3475516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stddef.h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{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2, 3, 5, 6, 11, 13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 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automatic: compiler calculates array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block[0]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 this case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6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(int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0;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059822-913B-8449-9611-0097560A4B8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0891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23" grpId="0" animBg="1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0C8DA-0E2B-634E-8A51-C9A4B638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909" y="296744"/>
            <a:ext cx="7131587" cy="433785"/>
          </a:xfrm>
        </p:spPr>
        <p:txBody>
          <a:bodyPr/>
          <a:lstStyle/>
          <a:p>
            <a:r>
              <a:rPr lang="en-US" dirty="0"/>
              <a:t>Pointers and Arrays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A96A5-B1A2-6D49-815A-C17D6D6C61F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9051" y="924639"/>
            <a:ext cx="8278715" cy="501896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2"/>
                </a:solidFill>
              </a:rPr>
              <a:t>A few slides back we stated: </a:t>
            </a:r>
            <a:r>
              <a:rPr lang="en-US" sz="2200" dirty="0">
                <a:solidFill>
                  <a:srgbClr val="2C895B"/>
                </a:solidFill>
              </a:rPr>
              <a:t>Array name </a:t>
            </a:r>
            <a:r>
              <a:rPr lang="en-US" sz="2200" dirty="0">
                <a:solidFill>
                  <a:schemeClr val="tx2"/>
                </a:solidFill>
              </a:rPr>
              <a:t>(by itself) on the </a:t>
            </a:r>
            <a:r>
              <a:rPr lang="en-US" sz="2200" dirty="0" err="1">
                <a:solidFill>
                  <a:schemeClr val="tx2"/>
                </a:solidFill>
              </a:rPr>
              <a:t>Rside</a:t>
            </a:r>
            <a:r>
              <a:rPr lang="en-US" sz="2200" dirty="0">
                <a:solidFill>
                  <a:schemeClr val="tx2"/>
                </a:solidFill>
              </a:rPr>
              <a:t> evaluates to the </a:t>
            </a:r>
            <a:r>
              <a:rPr lang="en-US" sz="2200" dirty="0">
                <a:solidFill>
                  <a:srgbClr val="2C895B"/>
                </a:solidFill>
              </a:rPr>
              <a:t>address of the first element of the array</a:t>
            </a:r>
          </a:p>
          <a:p>
            <a:pPr marL="354012" lvl="1" indent="0">
              <a:buNone/>
            </a:pPr>
            <a:endParaRPr lang="en-US" sz="2200" dirty="0">
              <a:solidFill>
                <a:srgbClr val="2C895B"/>
              </a:solidFill>
            </a:endParaRPr>
          </a:p>
          <a:p>
            <a:r>
              <a:rPr lang="en-US" sz="2200" dirty="0"/>
              <a:t>Array indexing syntax (</a:t>
            </a:r>
            <a:r>
              <a:rPr lang="en-US" sz="2200" dirty="0">
                <a:solidFill>
                  <a:schemeClr val="accent1"/>
                </a:solidFill>
              </a:rPr>
              <a:t>[ ]</a:t>
            </a:r>
            <a:r>
              <a:rPr lang="en-US" sz="2200" dirty="0"/>
              <a:t>) an operator that performs </a:t>
            </a:r>
            <a:r>
              <a:rPr lang="en-US" sz="2200" i="1" dirty="0">
                <a:solidFill>
                  <a:schemeClr val="accent1"/>
                </a:solidFill>
              </a:rPr>
              <a:t>pointer arithmetic</a:t>
            </a:r>
            <a:endParaRPr lang="en-US" sz="2200" dirty="0">
              <a:solidFill>
                <a:schemeClr val="accent1"/>
              </a:solidFill>
            </a:endParaRPr>
          </a:p>
          <a:p>
            <a:r>
              <a:rPr lang="en-US" sz="2400" b="1" dirty="0" err="1">
                <a:solidFill>
                  <a:schemeClr val="accent1"/>
                </a:solidFill>
              </a:rPr>
              <a:t>buf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b="1" dirty="0"/>
              <a:t> and </a:t>
            </a:r>
            <a:r>
              <a:rPr lang="en-US" sz="2400" b="1" dirty="0">
                <a:solidFill>
                  <a:schemeClr val="accent1"/>
                </a:solidFill>
              </a:rPr>
              <a:t>&amp;</a:t>
            </a:r>
            <a:r>
              <a:rPr lang="en-US" sz="2400" b="1" dirty="0" err="1">
                <a:solidFill>
                  <a:schemeClr val="accent1"/>
                </a:solidFill>
              </a:rPr>
              <a:t>buf</a:t>
            </a:r>
            <a:r>
              <a:rPr lang="en-US" sz="2400" b="1" dirty="0">
                <a:solidFill>
                  <a:schemeClr val="accent1"/>
                </a:solidFill>
              </a:rPr>
              <a:t>[0] </a:t>
            </a:r>
            <a:r>
              <a:rPr lang="en-US" sz="2400" dirty="0"/>
              <a:t>on the </a:t>
            </a:r>
            <a:r>
              <a:rPr lang="en-US" sz="2400" b="1" dirty="0" err="1">
                <a:solidFill>
                  <a:srgbClr val="0070C0"/>
                </a:solidFill>
              </a:rPr>
              <a:t>Rside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are equivalent</a:t>
            </a:r>
            <a:r>
              <a:rPr lang="en-US" sz="2400" dirty="0"/>
              <a:t>, </a:t>
            </a:r>
            <a:r>
              <a:rPr lang="en-US" sz="2400" b="1" i="1" dirty="0"/>
              <a:t>both evaluate</a:t>
            </a:r>
            <a:r>
              <a:rPr lang="en-US" sz="2400" dirty="0"/>
              <a:t> to the address of the first array element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D87940-2DDB-464E-9FAB-7C2DB4C175F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9ED911A-4240-6A40-A564-A2514D0C1B77}"/>
              </a:ext>
            </a:extLst>
          </p:cNvPr>
          <p:cNvSpPr/>
          <p:nvPr/>
        </p:nvSpPr>
        <p:spPr bwMode="auto">
          <a:xfrm>
            <a:off x="1663431" y="1787036"/>
            <a:ext cx="3913198" cy="36896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{2, 3, 5, 6, 11};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2D7D47D-B3ED-9B4E-8678-68D21936103C}"/>
              </a:ext>
            </a:extLst>
          </p:cNvPr>
          <p:cNvGrpSpPr/>
          <p:nvPr/>
        </p:nvGrpSpPr>
        <p:grpSpPr>
          <a:xfrm>
            <a:off x="9086659" y="92204"/>
            <a:ext cx="3149862" cy="5005822"/>
            <a:chOff x="9292773" y="-128374"/>
            <a:chExt cx="3149862" cy="500582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8398DB5-CD26-0741-8284-5BF9E264C4EA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0x12345680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33344C7-FE47-5E4E-915D-6DE26BB1A4C8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88D39C6-1673-E447-BBFB-CC75C3038D04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1336CBD-632A-2946-93F7-6D05E66E5ADF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0x12345683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79AF30A-6DE9-E54A-8A9C-DF521C026681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01C78B5-76FE-D749-920A-AC8FD8789688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E4B7D27-1A23-A444-9372-F827BBDC35B1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C03C11E-03DA-6346-B5A6-5131E09CAC78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7F2C910-A25B-8449-84A1-04F84FE56868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0x12345684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28B5222-CBAF-D442-A02F-97A8F0671456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AC1AEED-4E07-A343-8963-3C0D6A66B685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0x12345687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9BE4E8-12D5-8D42-993E-932DB236972D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E5E9F4A-8EA1-084A-B84B-64525B6E298A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0x03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ED256A7-2F44-8A43-AFB3-697FB36E2D2E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944C27B-83CF-8F40-AF53-CFEDF63D2166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C604DAF-107F-DE49-BAE0-AB29A199EF91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72" name="Right Brace 71">
              <a:extLst>
                <a:ext uri="{FF2B5EF4-FFF2-40B4-BE49-F238E27FC236}">
                  <a16:creationId xmlns:a16="http://schemas.microsoft.com/office/drawing/2014/main" id="{29C1B592-EF2F-BA47-B9CE-4A659EB46060}"/>
                </a:ext>
              </a:extLst>
            </p:cNvPr>
            <p:cNvSpPr/>
            <p:nvPr/>
          </p:nvSpPr>
          <p:spPr>
            <a:xfrm rot="16200000">
              <a:off x="10370150" y="159460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BA1910A-4809-C240-9921-415E05618D82}"/>
                </a:ext>
              </a:extLst>
            </p:cNvPr>
            <p:cNvSpPr/>
            <p:nvPr/>
          </p:nvSpPr>
          <p:spPr>
            <a:xfrm>
              <a:off x="9292773" y="-128374"/>
              <a:ext cx="245451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</a:rPr>
                <a:t>1 byte Memory Content</a:t>
              </a:r>
            </a:p>
            <a:p>
              <a:r>
                <a:rPr lang="en-US" sz="1600" b="1" dirty="0">
                  <a:solidFill>
                    <a:schemeClr val="accent1"/>
                  </a:solidFill>
                </a:rPr>
                <a:t>One byte per row</a:t>
              </a:r>
              <a:endParaRPr lang="en-US" sz="1600" dirty="0">
                <a:solidFill>
                  <a:schemeClr val="accent1"/>
                </a:solidFill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F06569E9-5F52-9041-AB2D-77EA5404FF0E}"/>
                </a:ext>
              </a:extLst>
            </p:cNvPr>
            <p:cNvGrpSpPr/>
            <p:nvPr/>
          </p:nvGrpSpPr>
          <p:grpSpPr>
            <a:xfrm>
              <a:off x="10512620" y="867142"/>
              <a:ext cx="96408" cy="457028"/>
              <a:chOff x="10610509" y="991043"/>
              <a:chExt cx="96408" cy="457028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F69E338-C491-1645-BB20-BF539B44541A}"/>
                  </a:ext>
                </a:extLst>
              </p:cNvPr>
              <p:cNvSpPr/>
              <p:nvPr/>
            </p:nvSpPr>
            <p:spPr>
              <a:xfrm>
                <a:off x="10617922" y="1176134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424EE561-21F7-084C-AF8C-C327047BF4DB}"/>
                  </a:ext>
                </a:extLst>
              </p:cNvPr>
              <p:cNvSpPr/>
              <p:nvPr/>
            </p:nvSpPr>
            <p:spPr>
              <a:xfrm>
                <a:off x="10617921" y="991043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2A0EFD6-0C92-B342-816A-EBE28ADB6DD3}"/>
                  </a:ext>
                </a:extLst>
              </p:cNvPr>
              <p:cNvSpPr/>
              <p:nvPr/>
            </p:nvSpPr>
            <p:spPr>
              <a:xfrm>
                <a:off x="10610509" y="1359076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B150BB5-3034-7C42-98B8-2A261B23D8EF}"/>
                </a:ext>
              </a:extLst>
            </p:cNvPr>
            <p:cNvSpPr txBox="1"/>
            <p:nvPr/>
          </p:nvSpPr>
          <p:spPr>
            <a:xfrm>
              <a:off x="11332244" y="1041630"/>
              <a:ext cx="100380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Byte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Address</a:t>
              </a:r>
            </a:p>
          </p:txBody>
        </p:sp>
      </p:grp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3C91C2B5-CD85-454D-B6F6-09B4DF7F0E99}"/>
              </a:ext>
            </a:extLst>
          </p:cNvPr>
          <p:cNvSpPr/>
          <p:nvPr/>
        </p:nvSpPr>
        <p:spPr bwMode="auto">
          <a:xfrm>
            <a:off x="8675287" y="4883163"/>
            <a:ext cx="619027" cy="45256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b="1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141368-AABD-6C4E-87B1-5CB12303FF9E}"/>
              </a:ext>
            </a:extLst>
          </p:cNvPr>
          <p:cNvSpPr txBox="1"/>
          <p:nvPr/>
        </p:nvSpPr>
        <p:spPr>
          <a:xfrm>
            <a:off x="8675287" y="52642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7C207C-6E88-DC48-84C5-E4F282745102}"/>
              </a:ext>
            </a:extLst>
          </p:cNvPr>
          <p:cNvCxnSpPr>
            <a:cxnSpLocks/>
          </p:cNvCxnSpPr>
          <p:nvPr/>
        </p:nvCxnSpPr>
        <p:spPr>
          <a:xfrm flipV="1">
            <a:off x="8963513" y="5098026"/>
            <a:ext cx="746539" cy="11419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BA8589B7-4035-B441-ABC0-249C0F3541D5}"/>
              </a:ext>
            </a:extLst>
          </p:cNvPr>
          <p:cNvSpPr/>
          <p:nvPr/>
        </p:nvSpPr>
        <p:spPr bwMode="auto">
          <a:xfrm>
            <a:off x="8653999" y="3264682"/>
            <a:ext cx="619027" cy="45256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b="1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8087DCE-442B-534D-90D0-BE2C1BF5CC3F}"/>
              </a:ext>
            </a:extLst>
          </p:cNvPr>
          <p:cNvSpPr txBox="1"/>
          <p:nvPr/>
        </p:nvSpPr>
        <p:spPr>
          <a:xfrm>
            <a:off x="8653999" y="364572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1EADF5F-4999-2343-97DE-5704DBEC837C}"/>
              </a:ext>
            </a:extLst>
          </p:cNvPr>
          <p:cNvCxnSpPr>
            <a:cxnSpLocks/>
          </p:cNvCxnSpPr>
          <p:nvPr/>
        </p:nvCxnSpPr>
        <p:spPr>
          <a:xfrm flipV="1">
            <a:off x="8942225" y="3479545"/>
            <a:ext cx="746539" cy="11419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31EC655A-855D-8040-9103-D0025092631C}"/>
              </a:ext>
            </a:extLst>
          </p:cNvPr>
          <p:cNvSpPr/>
          <p:nvPr/>
        </p:nvSpPr>
        <p:spPr bwMode="auto">
          <a:xfrm>
            <a:off x="8615167" y="1709549"/>
            <a:ext cx="619027" cy="45256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b="1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79FDF13-A4CB-9C46-8425-637B9D5DCE21}"/>
              </a:ext>
            </a:extLst>
          </p:cNvPr>
          <p:cNvSpPr txBox="1"/>
          <p:nvPr/>
        </p:nvSpPr>
        <p:spPr>
          <a:xfrm>
            <a:off x="8615167" y="209058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B16AA7D-426D-054E-96D8-20A2213D31F4}"/>
              </a:ext>
            </a:extLst>
          </p:cNvPr>
          <p:cNvCxnSpPr>
            <a:cxnSpLocks/>
          </p:cNvCxnSpPr>
          <p:nvPr/>
        </p:nvCxnSpPr>
        <p:spPr>
          <a:xfrm flipV="1">
            <a:off x="8903393" y="1924412"/>
            <a:ext cx="746539" cy="11419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7F653FE-25AC-DB43-A464-A6A2E1354BC0}"/>
              </a:ext>
            </a:extLst>
          </p:cNvPr>
          <p:cNvSpPr txBox="1"/>
          <p:nvPr/>
        </p:nvSpPr>
        <p:spPr>
          <a:xfrm>
            <a:off x="9718629" y="1657398"/>
            <a:ext cx="1287532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15A6AC60-B5ED-6A4C-99A6-AE12A7258DE8}"/>
              </a:ext>
            </a:extLst>
          </p:cNvPr>
          <p:cNvSpPr/>
          <p:nvPr/>
        </p:nvSpPr>
        <p:spPr bwMode="auto">
          <a:xfrm>
            <a:off x="1308558" y="4188047"/>
            <a:ext cx="6080522" cy="144548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 =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		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int *p = &amp;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 = &amp;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*p2 = &amp;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*p3 = &amp;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[3];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95729EA-C8EB-234A-84E8-114B358B1F38}"/>
              </a:ext>
            </a:extLst>
          </p:cNvPr>
          <p:cNvSpPr/>
          <p:nvPr/>
        </p:nvSpPr>
        <p:spPr>
          <a:xfrm>
            <a:off x="8880670" y="1241393"/>
            <a:ext cx="88995" cy="8899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5F4A2FA-837B-C844-BC31-C41CA1729DD9}"/>
              </a:ext>
            </a:extLst>
          </p:cNvPr>
          <p:cNvSpPr/>
          <p:nvPr/>
        </p:nvSpPr>
        <p:spPr>
          <a:xfrm>
            <a:off x="8880669" y="1056302"/>
            <a:ext cx="88995" cy="8899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12E33BA-24A0-194B-A848-4C6D2F48809E}"/>
              </a:ext>
            </a:extLst>
          </p:cNvPr>
          <p:cNvSpPr/>
          <p:nvPr/>
        </p:nvSpPr>
        <p:spPr>
          <a:xfrm>
            <a:off x="8873257" y="1424335"/>
            <a:ext cx="88995" cy="8899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1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7" grpId="0"/>
      <p:bldP spid="48" grpId="0" animBg="1"/>
      <p:bldP spid="4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0C1033D-9279-B5B0-11C5-E4BEC8D654D0}"/>
              </a:ext>
            </a:extLst>
          </p:cNvPr>
          <p:cNvGrpSpPr/>
          <p:nvPr/>
        </p:nvGrpSpPr>
        <p:grpSpPr>
          <a:xfrm>
            <a:off x="9212254" y="1202614"/>
            <a:ext cx="2759472" cy="4164119"/>
            <a:chOff x="9331436" y="1155453"/>
            <a:chExt cx="2759472" cy="4164119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C0BDDAA-36B7-094F-8BAA-55CB0DDABED1}"/>
                </a:ext>
              </a:extLst>
            </p:cNvPr>
            <p:cNvSpPr/>
            <p:nvPr/>
          </p:nvSpPr>
          <p:spPr>
            <a:xfrm>
              <a:off x="11271453" y="1155453"/>
              <a:ext cx="819455" cy="4151728"/>
            </a:xfrm>
            <a:prstGeom prst="rect">
              <a:avLst/>
            </a:prstGeom>
            <a:noFill/>
            <a:ln w="38100"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BC083F0-6F7F-6249-9A15-2D9EC636B0F5}"/>
                </a:ext>
              </a:extLst>
            </p:cNvPr>
            <p:cNvSpPr/>
            <p:nvPr/>
          </p:nvSpPr>
          <p:spPr>
            <a:xfrm>
              <a:off x="10230293" y="1167844"/>
              <a:ext cx="948705" cy="4151728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19D7AFA-D1FD-704F-998F-1E9332C94E53}"/>
                </a:ext>
              </a:extLst>
            </p:cNvPr>
            <p:cNvSpPr/>
            <p:nvPr/>
          </p:nvSpPr>
          <p:spPr>
            <a:xfrm>
              <a:off x="9331436" y="1155453"/>
              <a:ext cx="696298" cy="4151728"/>
            </a:xfrm>
            <a:prstGeom prst="rect">
              <a:avLst/>
            </a:prstGeom>
            <a:noFill/>
            <a:ln w="38100"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30C8DA-0E2B-634E-8A51-C9A4B638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32" y="331120"/>
            <a:ext cx="7131587" cy="433785"/>
          </a:xfrm>
        </p:spPr>
        <p:txBody>
          <a:bodyPr/>
          <a:lstStyle/>
          <a:p>
            <a:r>
              <a:rPr lang="en-US" dirty="0"/>
              <a:t>Pointers and Arrays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A96A5-B1A2-6D49-815A-C17D6D6C61F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6011" y="871102"/>
            <a:ext cx="7441200" cy="528857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/>
              <a:t>When </a:t>
            </a:r>
            <a:r>
              <a:rPr lang="en-US" sz="2000" dirty="0">
                <a:solidFill>
                  <a:schemeClr val="accent1"/>
                </a:solidFill>
              </a:rPr>
              <a:t>p is a pointer</a:t>
            </a:r>
            <a:r>
              <a:rPr lang="en-US" sz="2000" dirty="0"/>
              <a:t>, the actual evaluation of the address:</a:t>
            </a:r>
          </a:p>
          <a:p>
            <a:pPr lvl="1"/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(p+1)</a:t>
            </a:r>
            <a:r>
              <a:rPr lang="en-US" sz="2000" dirty="0"/>
              <a:t> </a:t>
            </a:r>
            <a:r>
              <a:rPr lang="en-US" sz="2000" b="1" dirty="0"/>
              <a:t>depends on the base type </a:t>
            </a:r>
            <a:r>
              <a:rPr lang="en-US" sz="2000" dirty="0"/>
              <a:t>the </a:t>
            </a:r>
            <a:r>
              <a:rPr lang="en-US" sz="2000" dirty="0">
                <a:solidFill>
                  <a:srgbClr val="0070C0"/>
                </a:solidFill>
              </a:rPr>
              <a:t>pointer p</a:t>
            </a:r>
            <a:r>
              <a:rPr lang="en-US" sz="2000" dirty="0"/>
              <a:t>  points at</a:t>
            </a: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(p+1)</a:t>
            </a:r>
            <a:r>
              <a:rPr lang="en-US" sz="2000" dirty="0"/>
              <a:t> adds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x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(what p points at) </a:t>
            </a:r>
            <a:r>
              <a:rPr lang="en-US" sz="2000" dirty="0">
                <a:cs typeface="Courier New" panose="02070309020205020404" pitchFamily="49" charset="0"/>
              </a:rPr>
              <a:t>bytes to </a:t>
            </a:r>
            <a:r>
              <a:rPr lang="en-US" sz="2000" dirty="0">
                <a:solidFill>
                  <a:schemeClr val="accent5"/>
                </a:solidFill>
                <a:cs typeface="Courier New" panose="02070309020205020404" pitchFamily="49" charset="0"/>
              </a:rPr>
              <a:t>p</a:t>
            </a:r>
          </a:p>
          <a:p>
            <a:pPr lvl="1"/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++p</a:t>
            </a:r>
            <a:r>
              <a:rPr lang="en-US" sz="2000" dirty="0"/>
              <a:t> is equivalent to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 = p + 1</a:t>
            </a:r>
          </a:p>
          <a:p>
            <a:r>
              <a:rPr lang="en-US" sz="2000" dirty="0"/>
              <a:t>Using </a:t>
            </a:r>
            <a:r>
              <a:rPr lang="en-US" sz="2000" dirty="0">
                <a:solidFill>
                  <a:srgbClr val="0070C0"/>
                </a:solidFill>
              </a:rPr>
              <a:t>pointer arithmetic </a:t>
            </a:r>
            <a:r>
              <a:rPr lang="en-US" sz="2000" dirty="0"/>
              <a:t>to find array elements:</a:t>
            </a:r>
          </a:p>
          <a:p>
            <a:pPr lvl="1"/>
            <a:r>
              <a:rPr lang="en-US" sz="2000" dirty="0"/>
              <a:t>Address of the second element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</a:t>
            </a:r>
            <a:r>
              <a:rPr lang="en-US" sz="2000" dirty="0"/>
              <a:t> is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+ 1)</a:t>
            </a:r>
          </a:p>
          <a:p>
            <a:pPr lvl="1"/>
            <a:r>
              <a:rPr lang="en-US" sz="2000" dirty="0"/>
              <a:t>It can be referenced as 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*(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+ 1)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or 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D87940-2DDB-464E-9FAB-7C2DB4C175F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9AF30A-6DE9-E54A-8A9C-DF521C026681}"/>
              </a:ext>
            </a:extLst>
          </p:cNvPr>
          <p:cNvSpPr txBox="1"/>
          <p:nvPr/>
        </p:nvSpPr>
        <p:spPr>
          <a:xfrm>
            <a:off x="8182588" y="4911433"/>
            <a:ext cx="86506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01C78B5-76FE-D749-920A-AC8FD8789688}"/>
              </a:ext>
            </a:extLst>
          </p:cNvPr>
          <p:cNvSpPr txBox="1"/>
          <p:nvPr/>
        </p:nvSpPr>
        <p:spPr>
          <a:xfrm>
            <a:off x="8173053" y="4553402"/>
            <a:ext cx="86506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E4B7D27-1A23-A444-9372-F827BBDC35B1}"/>
              </a:ext>
            </a:extLst>
          </p:cNvPr>
          <p:cNvSpPr txBox="1"/>
          <p:nvPr/>
        </p:nvSpPr>
        <p:spPr>
          <a:xfrm>
            <a:off x="8173053" y="4183363"/>
            <a:ext cx="86506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03C11E-03DA-6346-B5A6-5131E09CAC78}"/>
              </a:ext>
            </a:extLst>
          </p:cNvPr>
          <p:cNvSpPr txBox="1"/>
          <p:nvPr/>
        </p:nvSpPr>
        <p:spPr>
          <a:xfrm>
            <a:off x="8173053" y="3814031"/>
            <a:ext cx="86506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E5E9F4A-8EA1-084A-B84B-64525B6E298A}"/>
              </a:ext>
            </a:extLst>
          </p:cNvPr>
          <p:cNvSpPr txBox="1"/>
          <p:nvPr/>
        </p:nvSpPr>
        <p:spPr>
          <a:xfrm>
            <a:off x="8173053" y="3375896"/>
            <a:ext cx="86506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0x03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ED256A7-2F44-8A43-AFB3-697FB36E2D2E}"/>
              </a:ext>
            </a:extLst>
          </p:cNvPr>
          <p:cNvSpPr txBox="1"/>
          <p:nvPr/>
        </p:nvSpPr>
        <p:spPr>
          <a:xfrm>
            <a:off x="8180579" y="3006918"/>
            <a:ext cx="86506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944C27B-83CF-8F40-AF53-CFEDF63D2166}"/>
              </a:ext>
            </a:extLst>
          </p:cNvPr>
          <p:cNvSpPr txBox="1"/>
          <p:nvPr/>
        </p:nvSpPr>
        <p:spPr>
          <a:xfrm>
            <a:off x="8180579" y="2636879"/>
            <a:ext cx="86506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C604DAF-107F-DE49-BAE0-AB29A199EF91}"/>
              </a:ext>
            </a:extLst>
          </p:cNvPr>
          <p:cNvSpPr txBox="1"/>
          <p:nvPr/>
        </p:nvSpPr>
        <p:spPr>
          <a:xfrm>
            <a:off x="8188530" y="2266840"/>
            <a:ext cx="86506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72" name="Right Brace 71">
            <a:extLst>
              <a:ext uri="{FF2B5EF4-FFF2-40B4-BE49-F238E27FC236}">
                <a16:creationId xmlns:a16="http://schemas.microsoft.com/office/drawing/2014/main" id="{29C1B592-EF2F-BA47-B9CE-4A659EB46060}"/>
              </a:ext>
            </a:extLst>
          </p:cNvPr>
          <p:cNvSpPr/>
          <p:nvPr/>
        </p:nvSpPr>
        <p:spPr>
          <a:xfrm rot="16200000">
            <a:off x="8377395" y="827896"/>
            <a:ext cx="396719" cy="728253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BA1910A-4809-C240-9921-415E05618D82}"/>
              </a:ext>
            </a:extLst>
          </p:cNvPr>
          <p:cNvSpPr/>
          <p:nvPr/>
        </p:nvSpPr>
        <p:spPr>
          <a:xfrm>
            <a:off x="7929687" y="305541"/>
            <a:ext cx="24545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1 byte Memory Content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One byte per row</a:t>
            </a:r>
            <a:endParaRPr lang="en-US" sz="1600" dirty="0">
              <a:solidFill>
                <a:schemeClr val="accent1"/>
              </a:solidFill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06569E9-5F52-9041-AB2D-77EA5404FF0E}"/>
              </a:ext>
            </a:extLst>
          </p:cNvPr>
          <p:cNvGrpSpPr/>
          <p:nvPr/>
        </p:nvGrpSpPr>
        <p:grpSpPr>
          <a:xfrm>
            <a:off x="8533232" y="1286740"/>
            <a:ext cx="96408" cy="457028"/>
            <a:chOff x="10610509" y="991043"/>
            <a:chExt cx="96408" cy="457028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F69E338-C491-1645-BB20-BF539B44541A}"/>
                </a:ext>
              </a:extLst>
            </p:cNvPr>
            <p:cNvSpPr/>
            <p:nvPr/>
          </p:nvSpPr>
          <p:spPr>
            <a:xfrm>
              <a:off x="10617922" y="1176134"/>
              <a:ext cx="88995" cy="8899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24EE561-21F7-084C-AF8C-C327047BF4DB}"/>
                </a:ext>
              </a:extLst>
            </p:cNvPr>
            <p:cNvSpPr/>
            <p:nvPr/>
          </p:nvSpPr>
          <p:spPr>
            <a:xfrm>
              <a:off x="10617921" y="991043"/>
              <a:ext cx="88995" cy="8899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2A0EFD6-0C92-B342-816A-EBE28ADB6DD3}"/>
                </a:ext>
              </a:extLst>
            </p:cNvPr>
            <p:cNvSpPr/>
            <p:nvPr/>
          </p:nvSpPr>
          <p:spPr>
            <a:xfrm>
              <a:off x="10610509" y="1359076"/>
              <a:ext cx="88995" cy="8899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C7F653FE-25AC-DB43-A464-A6A2E1354BC0}"/>
              </a:ext>
            </a:extLst>
          </p:cNvPr>
          <p:cNvSpPr txBox="1"/>
          <p:nvPr/>
        </p:nvSpPr>
        <p:spPr>
          <a:xfrm>
            <a:off x="8197107" y="1840137"/>
            <a:ext cx="86506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A346DCE-C078-E14B-BB0C-893B68D030EA}"/>
              </a:ext>
            </a:extLst>
          </p:cNvPr>
          <p:cNvSpPr/>
          <p:nvPr/>
        </p:nvSpPr>
        <p:spPr bwMode="auto">
          <a:xfrm>
            <a:off x="725133" y="4107422"/>
            <a:ext cx="6711091" cy="188600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{2, 3, 5, 6, 11};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= *p + 10;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// {12, 3, 5, 6, 11}</a:t>
            </a:r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*(p + 1) = *(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 + 10;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{12, 13, 5, 6, 11}</a:t>
            </a:r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E5DD749-EE52-0344-B699-FA15E393BFDB}"/>
              </a:ext>
            </a:extLst>
          </p:cNvPr>
          <p:cNvGrpSpPr/>
          <p:nvPr/>
        </p:nvGrpSpPr>
        <p:grpSpPr>
          <a:xfrm>
            <a:off x="9176211" y="1332738"/>
            <a:ext cx="791034" cy="4011569"/>
            <a:chOff x="11413220" y="889624"/>
            <a:chExt cx="791034" cy="401156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5583C69-9EF3-C54F-9EAB-DD4E490270D2}"/>
                </a:ext>
              </a:extLst>
            </p:cNvPr>
            <p:cNvSpPr/>
            <p:nvPr/>
          </p:nvSpPr>
          <p:spPr>
            <a:xfrm>
              <a:off x="11413220" y="4531861"/>
              <a:ext cx="7617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[0]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C75BEEB-E7E7-B544-8772-2A01CC36B7A7}"/>
                </a:ext>
              </a:extLst>
            </p:cNvPr>
            <p:cNvSpPr/>
            <p:nvPr/>
          </p:nvSpPr>
          <p:spPr>
            <a:xfrm>
              <a:off x="11425209" y="2979270"/>
              <a:ext cx="7617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[1]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8ECD79F-5A15-DC44-B013-57DDD6D2CF19}"/>
                </a:ext>
              </a:extLst>
            </p:cNvPr>
            <p:cNvSpPr/>
            <p:nvPr/>
          </p:nvSpPr>
          <p:spPr>
            <a:xfrm>
              <a:off x="11442507" y="889624"/>
              <a:ext cx="761747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index</a:t>
              </a:r>
            </a:p>
            <a:p>
              <a:endParaRPr lang="en-US" dirty="0">
                <a:solidFill>
                  <a:schemeClr val="accent6"/>
                </a:solidFill>
              </a:endParaRPr>
            </a:p>
            <a:p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[2]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94C7567-39A1-AD40-91F4-742EAADC3717}"/>
              </a:ext>
            </a:extLst>
          </p:cNvPr>
          <p:cNvGrpSpPr/>
          <p:nvPr/>
        </p:nvGrpSpPr>
        <p:grpSpPr>
          <a:xfrm>
            <a:off x="11139643" y="1343510"/>
            <a:ext cx="889987" cy="3998932"/>
            <a:chOff x="15046128" y="-3434686"/>
            <a:chExt cx="889987" cy="3998932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38CC472-CC17-CF4A-8285-1D52C86F163D}"/>
                </a:ext>
              </a:extLst>
            </p:cNvPr>
            <p:cNvSpPr/>
            <p:nvPr/>
          </p:nvSpPr>
          <p:spPr>
            <a:xfrm>
              <a:off x="15267146" y="194914"/>
              <a:ext cx="4026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*p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FDDBB0A-66FB-CF4A-9678-D5D1846C0A64}"/>
                </a:ext>
              </a:extLst>
            </p:cNvPr>
            <p:cNvSpPr/>
            <p:nvPr/>
          </p:nvSpPr>
          <p:spPr>
            <a:xfrm>
              <a:off x="15091988" y="-1342887"/>
              <a:ext cx="8194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*(p+1)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DAD4C1F-C4C4-8E44-A1D0-F7A7ECDE42F2}"/>
                </a:ext>
              </a:extLst>
            </p:cNvPr>
            <p:cNvSpPr/>
            <p:nvPr/>
          </p:nvSpPr>
          <p:spPr>
            <a:xfrm>
              <a:off x="15046128" y="-3434686"/>
              <a:ext cx="889987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pointer</a:t>
              </a:r>
            </a:p>
            <a:p>
              <a:endParaRPr lang="en-US" dirty="0">
                <a:solidFill>
                  <a:schemeClr val="accent6"/>
                </a:solidFill>
              </a:endParaRPr>
            </a:p>
            <a:p>
              <a:r>
                <a:rPr lang="en-US" dirty="0">
                  <a:solidFill>
                    <a:schemeClr val="accent6"/>
                  </a:solidFill>
                </a:rPr>
                <a:t>*(p+2)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94378D9-2912-B545-BD4A-852A67402FDB}"/>
              </a:ext>
            </a:extLst>
          </p:cNvPr>
          <p:cNvGrpSpPr/>
          <p:nvPr/>
        </p:nvGrpSpPr>
        <p:grpSpPr>
          <a:xfrm>
            <a:off x="10048002" y="1360591"/>
            <a:ext cx="1033737" cy="3960738"/>
            <a:chOff x="10666857" y="202217"/>
            <a:chExt cx="1033737" cy="3960738"/>
          </a:xfrm>
          <a:noFill/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67E6CBA-17C2-8847-AF31-7859DC41412B}"/>
                </a:ext>
              </a:extLst>
            </p:cNvPr>
            <p:cNvSpPr/>
            <p:nvPr/>
          </p:nvSpPr>
          <p:spPr>
            <a:xfrm>
              <a:off x="10699099" y="3793623"/>
              <a:ext cx="659155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*</a:t>
              </a:r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B311663-6EEE-7941-BB5C-65F8ADE6AB91}"/>
                </a:ext>
              </a:extLst>
            </p:cNvPr>
            <p:cNvSpPr/>
            <p:nvPr/>
          </p:nvSpPr>
          <p:spPr>
            <a:xfrm>
              <a:off x="10666857" y="2276935"/>
              <a:ext cx="1011815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*(buf+1)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97E87DF-5A51-E245-B661-6FAFC957C44B}"/>
                </a:ext>
              </a:extLst>
            </p:cNvPr>
            <p:cNvSpPr/>
            <p:nvPr/>
          </p:nvSpPr>
          <p:spPr>
            <a:xfrm>
              <a:off x="10688779" y="202217"/>
              <a:ext cx="1011815" cy="92333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pointer</a:t>
              </a:r>
            </a:p>
            <a:p>
              <a:endParaRPr lang="en-US" dirty="0">
                <a:solidFill>
                  <a:schemeClr val="accent6"/>
                </a:solidFill>
              </a:endParaRPr>
            </a:p>
            <a:p>
              <a:r>
                <a:rPr lang="en-US" dirty="0">
                  <a:solidFill>
                    <a:schemeClr val="accent6"/>
                  </a:solidFill>
                </a:rPr>
                <a:t>*(buf+2)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734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7" grpId="0"/>
      <p:bldP spid="4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492F7A-D3EA-114E-85E6-055627671B7E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643250" y="795291"/>
                <a:ext cx="10515600" cy="5869669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800" dirty="0">
                    <a:solidFill>
                      <a:schemeClr val="accent1"/>
                    </a:solidFill>
                  </a:rPr>
                  <a:t>Hex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Binary: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16</m:t>
                        </m:r>
                      </m:e>
                      <m:sup>
                        <m:r>
                          <a:rPr lang="en-US" sz="2800" i="1" smtClean="0">
                            <a:solidFill>
                              <a:srgbClr val="F3753F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2</m:t>
                        </m:r>
                      </m:e>
                      <m:sup>
                        <m:r>
                          <a:rPr lang="en-US" sz="2800" i="1" smtClean="0">
                            <a:solidFill>
                              <a:srgbClr val="2C895B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800" dirty="0"/>
                  <a:t>  </a:t>
                </a:r>
                <a:r>
                  <a:rPr lang="en-US" sz="2800" dirty="0">
                    <a:solidFill>
                      <a:srgbClr val="F3753F"/>
                    </a:solidFill>
                  </a:rPr>
                  <a:t>1</a:t>
                </a:r>
                <a:r>
                  <a:rPr lang="en-US" sz="2800" dirty="0"/>
                  <a:t> digit hex = </a:t>
                </a:r>
                <a:r>
                  <a:rPr lang="en-US" sz="2800" dirty="0">
                    <a:solidFill>
                      <a:srgbClr val="2C895B"/>
                    </a:solidFill>
                  </a:rPr>
                  <a:t>4</a:t>
                </a:r>
                <a:r>
                  <a:rPr lang="en-US" sz="2800" dirty="0"/>
                  <a:t> digits binary</a:t>
                </a:r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dirty="0"/>
                  <a:t>Replace hex digits with binary digits</a:t>
                </a: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dirty="0"/>
                  <a:t>Drop </a:t>
                </a:r>
                <a:r>
                  <a:rPr lang="en-US" sz="2400" dirty="0">
                    <a:solidFill>
                      <a:srgbClr val="FF0000"/>
                    </a:solidFill>
                  </a:rPr>
                  <a:t>leading zeros</a:t>
                </a:r>
              </a:p>
              <a:p>
                <a:pPr lvl="1"/>
                <a:r>
                  <a:rPr lang="en-US" sz="2400" u="sng" dirty="0"/>
                  <a:t>Example</a:t>
                </a:r>
                <a:r>
                  <a:rPr lang="en-US" sz="2400" dirty="0"/>
                  <a:t>: 0x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2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d</a:t>
                </a:r>
                <a:r>
                  <a:rPr lang="en-US" sz="2400" dirty="0"/>
                  <a:t> to binary</a:t>
                </a:r>
              </a:p>
              <a:p>
                <a:pPr lvl="2"/>
                <a:r>
                  <a:rPr lang="en-US" sz="2400" dirty="0"/>
                  <a:t>0x2 is 0b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00</a:t>
                </a:r>
                <a:r>
                  <a:rPr lang="en-US" sz="2400" b="1" dirty="0">
                    <a:solidFill>
                      <a:schemeClr val="accent3"/>
                    </a:solidFill>
                  </a:rPr>
                  <a:t>10,</a:t>
                </a:r>
                <a:r>
                  <a:rPr lang="en-US" sz="2400" dirty="0"/>
                  <a:t> 0xd is 0b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1101</a:t>
                </a:r>
              </a:p>
              <a:p>
                <a:pPr lvl="2"/>
                <a:r>
                  <a:rPr lang="en-US" sz="2400" dirty="0"/>
                  <a:t>Drop two leading zeros, answer is 0b</a:t>
                </a:r>
                <a:r>
                  <a:rPr lang="en-US" sz="2400" b="1" dirty="0">
                    <a:solidFill>
                      <a:schemeClr val="accent3"/>
                    </a:solidFill>
                  </a:rPr>
                  <a:t>10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1101</a:t>
                </a:r>
                <a:endParaRPr lang="en-US" sz="2000" dirty="0">
                  <a:solidFill>
                    <a:schemeClr val="accent5"/>
                  </a:solidFill>
                </a:endParaRPr>
              </a:p>
              <a:p>
                <a:r>
                  <a:rPr lang="en-US" sz="2800" dirty="0">
                    <a:solidFill>
                      <a:schemeClr val="accent1"/>
                    </a:solidFill>
                  </a:rPr>
                  <a:t>Binary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Hex: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 2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4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2800" dirty="0"/>
                          <m:t> =</m:t>
                        </m:r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b="1" dirty="0"/>
                  <a:t>Pad</a:t>
                </a:r>
                <a:r>
                  <a:rPr lang="en-US" sz="2400" dirty="0"/>
                  <a:t> with enough </a:t>
                </a:r>
                <a:r>
                  <a:rPr lang="en-US" sz="2400" dirty="0">
                    <a:solidFill>
                      <a:srgbClr val="FF0000"/>
                    </a:solidFill>
                  </a:rPr>
                  <a:t>leading zeros </a:t>
                </a:r>
                <a:r>
                  <a:rPr lang="en-US" sz="2400" dirty="0"/>
                  <a:t>until number of digits is a multiple of 4</a:t>
                </a: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b="1" dirty="0"/>
                  <a:t>Replace</a:t>
                </a:r>
                <a:r>
                  <a:rPr lang="en-US" sz="2400" dirty="0"/>
                  <a:t> each </a:t>
                </a:r>
                <a:r>
                  <a:rPr lang="en-US" sz="2400" b="1" dirty="0">
                    <a:solidFill>
                      <a:schemeClr val="tx1">
                        <a:lumMod val="50000"/>
                      </a:schemeClr>
                    </a:solidFill>
                  </a:rPr>
                  <a:t>group of 4 </a:t>
                </a:r>
                <a:r>
                  <a:rPr lang="en-US" sz="2400" dirty="0"/>
                  <a:t>with the </a:t>
                </a:r>
                <a:r>
                  <a:rPr lang="en-US" sz="2400" b="1" dirty="0"/>
                  <a:t>HEX equivalent</a:t>
                </a:r>
              </a:p>
              <a:p>
                <a:pPr lvl="1"/>
                <a:r>
                  <a:rPr lang="en-US" sz="2400" u="sng" dirty="0"/>
                  <a:t>Example</a:t>
                </a:r>
                <a:r>
                  <a:rPr lang="en-US" sz="2400" dirty="0"/>
                  <a:t>:  		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0b101101</a:t>
                </a:r>
              </a:p>
              <a:p>
                <a:pPr lvl="2"/>
                <a:r>
                  <a:rPr lang="en-US" sz="2400" b="1" dirty="0">
                    <a:solidFill>
                      <a:srgbClr val="FF0000"/>
                    </a:solidFill>
                  </a:rPr>
                  <a:t>Pad on the left</a:t>
                </a:r>
                <a:r>
                  <a:rPr lang="en-US" sz="2400" dirty="0"/>
                  <a:t> to:	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 0b </a:t>
                </a:r>
                <a:r>
                  <a:rPr lang="en-US" sz="2400" dirty="0">
                    <a:solidFill>
                      <a:srgbClr val="0070C0"/>
                    </a:solidFill>
                  </a:rPr>
                  <a:t>0010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1101</a:t>
                </a:r>
              </a:p>
              <a:p>
                <a:pPr lvl="2"/>
                <a:r>
                  <a:rPr lang="en-US" sz="2400" dirty="0"/>
                  <a:t>Replace to get:     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0x</a:t>
                </a:r>
                <a:r>
                  <a:rPr lang="en-US" sz="2400" dirty="0">
                    <a:solidFill>
                      <a:srgbClr val="0070C0"/>
                    </a:solidFill>
                  </a:rPr>
                  <a:t>2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492F7A-D3EA-114E-85E6-055627671B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643250" y="795291"/>
                <a:ext cx="10515600" cy="5869669"/>
              </a:xfrm>
              <a:blipFill>
                <a:blip r:embed="rId2"/>
                <a:stretch>
                  <a:fillRect l="-964" t="-21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312B79F-88F7-F542-AB8C-49329598E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 </a:t>
            </a:r>
            <a:r>
              <a:rPr lang="en-US" dirty="0">
                <a:sym typeface="Wingdings" pitchFamily="2" charset="2"/>
              </a:rPr>
              <a:t>&lt;---&gt; Hexadecimal Equivalences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109CE8-2900-734B-BF06-384AE806331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3744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BC366-9E81-2844-BE67-E16FB3D9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220" y="102355"/>
            <a:ext cx="10504333" cy="461116"/>
          </a:xfrm>
        </p:spPr>
        <p:txBody>
          <a:bodyPr/>
          <a:lstStyle/>
          <a:p>
            <a:r>
              <a:rPr lang="en-US" dirty="0"/>
              <a:t>Pointer Arithmetic In Use – C's Performance 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47634-7B9E-4C43-9D30-843059F2FA9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96698" y="2966343"/>
            <a:ext cx="11798604" cy="335464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b="1" dirty="0">
                <a:solidFill>
                  <a:srgbClr val="FF0000"/>
                </a:solidFill>
              </a:rPr>
              <a:t>Alert!: </a:t>
            </a:r>
            <a:r>
              <a:rPr lang="en-US" sz="2000" dirty="0"/>
              <a:t>C performance focus </a:t>
            </a:r>
            <a:r>
              <a:rPr lang="en-US" sz="2000" b="1" u="sng" dirty="0"/>
              <a:t>does</a:t>
            </a:r>
            <a:r>
              <a:rPr lang="en-US" sz="2000" b="1" dirty="0"/>
              <a:t> </a:t>
            </a:r>
            <a:r>
              <a:rPr lang="en-US" sz="2000" b="1" u="sng" dirty="0"/>
              <a:t>not</a:t>
            </a:r>
            <a:r>
              <a:rPr lang="en-US" sz="2000" dirty="0"/>
              <a:t> perform any array “bounds checking”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Performance by Design</a:t>
            </a:r>
            <a:r>
              <a:rPr lang="en-US" sz="2000" dirty="0"/>
              <a:t>: </a:t>
            </a:r>
            <a:r>
              <a:rPr lang="en-US" sz="2000" i="1" dirty="0"/>
              <a:t>bound checking </a:t>
            </a:r>
            <a:r>
              <a:rPr lang="en-US" sz="2000" b="1" i="1" u="sng" dirty="0"/>
              <a:t>slows down execution </a:t>
            </a:r>
            <a:r>
              <a:rPr lang="en-US" sz="2000" i="1" dirty="0"/>
              <a:t>of a properly written program</a:t>
            </a:r>
          </a:p>
          <a:p>
            <a:r>
              <a:rPr lang="en-US" sz="2000" dirty="0">
                <a:solidFill>
                  <a:schemeClr val="accent3"/>
                </a:solidFill>
              </a:rPr>
              <a:t>Example</a:t>
            </a:r>
            <a:r>
              <a:rPr lang="en-US" sz="2000" dirty="0"/>
              <a:t>: array </a:t>
            </a:r>
            <a:r>
              <a:rPr lang="en-US" sz="2000" b="1" dirty="0">
                <a:solidFill>
                  <a:schemeClr val="accent1"/>
                </a:solidFill>
              </a:rPr>
              <a:t>a</a:t>
            </a:r>
            <a:r>
              <a:rPr lang="en-US" sz="2000" dirty="0"/>
              <a:t> of </a:t>
            </a:r>
            <a:r>
              <a:rPr lang="en-US" sz="2000" b="1" dirty="0"/>
              <a:t>length </a:t>
            </a:r>
            <a:r>
              <a:rPr lang="en-US" sz="2000" b="1" dirty="0" err="1">
                <a:solidFill>
                  <a:srgbClr val="FF0000"/>
                </a:solidFill>
              </a:rPr>
              <a:t>i</a:t>
            </a:r>
            <a:r>
              <a:rPr lang="en-US" sz="2000" dirty="0"/>
              <a:t>, C </a:t>
            </a:r>
            <a:r>
              <a:rPr lang="en-US" sz="2000" b="1" u="sng" dirty="0">
                <a:solidFill>
                  <a:srgbClr val="0070C0"/>
                </a:solidFill>
              </a:rPr>
              <a:t>does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b="1" u="sng" dirty="0">
                <a:solidFill>
                  <a:srgbClr val="0070C0"/>
                </a:solidFill>
              </a:rPr>
              <a:t>not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b="1" u="sng" dirty="0">
                <a:solidFill>
                  <a:srgbClr val="0070C0"/>
                </a:solidFill>
              </a:rPr>
              <a:t>verify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that </a:t>
            </a:r>
            <a:r>
              <a:rPr lang="en-US" sz="2000" b="1" dirty="0">
                <a:solidFill>
                  <a:srgbClr val="0070C0"/>
                </a:solidFill>
              </a:rPr>
              <a:t>a[ j ] or *(a + j) </a:t>
            </a:r>
            <a:r>
              <a:rPr lang="en-US" sz="2000" dirty="0"/>
              <a:t>is valid (does not check: 0 ≤ j &lt; </a:t>
            </a:r>
            <a:r>
              <a:rPr lang="en-US" sz="2000" dirty="0" err="1"/>
              <a:t>i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C simply </a:t>
            </a:r>
            <a:r>
              <a:rPr lang="en-US" sz="2000" i="1" dirty="0">
                <a:solidFill>
                  <a:srgbClr val="0070C0"/>
                </a:solidFill>
              </a:rPr>
              <a:t>“translates” </a:t>
            </a:r>
            <a:r>
              <a:rPr lang="en-US" sz="2000" dirty="0"/>
              <a:t>and accesses the memory specified from: 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a[j] </a:t>
            </a:r>
            <a:r>
              <a:rPr lang="en-US" sz="2000" dirty="0">
                <a:cs typeface="Courier New" panose="02070309020205020404" pitchFamily="49" charset="0"/>
              </a:rPr>
              <a:t>to be 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*(a + j)</a:t>
            </a:r>
            <a:r>
              <a:rPr lang="en-US" sz="2000" dirty="0"/>
              <a:t>which may be </a:t>
            </a:r>
            <a:r>
              <a:rPr lang="en-US" sz="2000" i="1" dirty="0">
                <a:solidFill>
                  <a:schemeClr val="accent1"/>
                </a:solidFill>
              </a:rPr>
              <a:t>outside the bounds </a:t>
            </a:r>
            <a:r>
              <a:rPr lang="en-US" sz="2000" dirty="0"/>
              <a:t>of the array</a:t>
            </a:r>
            <a:endParaRPr 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cs typeface="Courier New" panose="02070309020205020404" pitchFamily="49" charset="0"/>
              </a:rPr>
              <a:t>OS only </a:t>
            </a:r>
            <a:r>
              <a:rPr lang="en-US" sz="2000" b="1" i="1" dirty="0">
                <a:solidFill>
                  <a:srgbClr val="FF0000"/>
                </a:solidFill>
                <a:cs typeface="Courier New" panose="02070309020205020404" pitchFamily="49" charset="0"/>
              </a:rPr>
              <a:t>"faults"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 </a:t>
            </a:r>
            <a:r>
              <a:rPr lang="en-US" sz="2000" dirty="0">
                <a:cs typeface="Courier New" panose="02070309020205020404" pitchFamily="49" charset="0"/>
              </a:rPr>
              <a:t>for an incorrect </a:t>
            </a:r>
            <a:r>
              <a:rPr lang="en-US" sz="2000" u="sng" dirty="0">
                <a:cs typeface="Courier New" panose="02070309020205020404" pitchFamily="49" charset="0"/>
              </a:rPr>
              <a:t>access</a:t>
            </a:r>
            <a:r>
              <a:rPr lang="en-US" sz="2000" dirty="0">
                <a:cs typeface="Courier New" panose="02070309020205020404" pitchFamily="49" charset="0"/>
              </a:rPr>
              <a:t> to memory (read-only or </a:t>
            </a:r>
            <a:r>
              <a:rPr lang="en-US" sz="2000" u="sng" dirty="0">
                <a:cs typeface="Courier New" panose="02070309020205020404" pitchFamily="49" charset="0"/>
              </a:rPr>
              <a:t>not</a:t>
            </a:r>
            <a:r>
              <a:rPr lang="en-US" sz="2000" dirty="0">
                <a:cs typeface="Courier New" panose="02070309020205020404" pitchFamily="49" charset="0"/>
              </a:rPr>
              <a:t> assigned to your process)</a:t>
            </a:r>
          </a:p>
          <a:p>
            <a:pPr lvl="2"/>
            <a:r>
              <a:rPr lang="en-US" sz="2000" dirty="0">
                <a:cs typeface="Courier New" panose="02070309020205020404" pitchFamily="49" charset="0"/>
              </a:rPr>
              <a:t>It does not fault for out of bound indexes or out of scope</a:t>
            </a:r>
          </a:p>
          <a:p>
            <a:r>
              <a:rPr lang="en-US" sz="2000" b="1" dirty="0"/>
              <a:t>Lack of bound checking </a:t>
            </a:r>
            <a:r>
              <a:rPr lang="en-US" sz="2000" dirty="0"/>
              <a:t>is a </a:t>
            </a:r>
            <a:r>
              <a:rPr lang="en-US" sz="2000" dirty="0">
                <a:solidFill>
                  <a:srgbClr val="0070C0"/>
                </a:solidFill>
              </a:rPr>
              <a:t>common source of </a:t>
            </a:r>
            <a:r>
              <a:rPr lang="en-US" sz="2000" b="1" dirty="0">
                <a:solidFill>
                  <a:srgbClr val="0070C0"/>
                </a:solidFill>
              </a:rPr>
              <a:t>errors</a:t>
            </a:r>
            <a:r>
              <a:rPr lang="en-US" sz="2000" dirty="0">
                <a:solidFill>
                  <a:srgbClr val="0070C0"/>
                </a:solidFill>
              </a:rPr>
              <a:t> and </a:t>
            </a:r>
            <a:r>
              <a:rPr lang="en-US" sz="2000" b="1" dirty="0">
                <a:solidFill>
                  <a:srgbClr val="0070C0"/>
                </a:solidFill>
              </a:rPr>
              <a:t>bugs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and is a common criticism of C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E381558-9190-BB49-A387-480037B60F12}"/>
              </a:ext>
            </a:extLst>
          </p:cNvPr>
          <p:cNvGrpSpPr/>
          <p:nvPr/>
        </p:nvGrpSpPr>
        <p:grpSpPr>
          <a:xfrm>
            <a:off x="5000236" y="606044"/>
            <a:ext cx="2534842" cy="2135476"/>
            <a:chOff x="8983259" y="470237"/>
            <a:chExt cx="2534842" cy="2135476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A5F728C-8017-DA4F-9F5B-E488E5150D66}"/>
                </a:ext>
              </a:extLst>
            </p:cNvPr>
            <p:cNvSpPr/>
            <p:nvPr/>
          </p:nvSpPr>
          <p:spPr>
            <a:xfrm rot="5400000">
              <a:off x="10616824" y="1078373"/>
              <a:ext cx="496743" cy="13058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281B11A-5AC2-F44B-9B73-6881B70A66DA}"/>
                </a:ext>
              </a:extLst>
            </p:cNvPr>
            <p:cNvSpPr/>
            <p:nvPr/>
          </p:nvSpPr>
          <p:spPr>
            <a:xfrm rot="5400000">
              <a:off x="10616824" y="1571387"/>
              <a:ext cx="496743" cy="13058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2AF9C68-6693-B24B-BBC9-5B03E10E7839}"/>
                </a:ext>
              </a:extLst>
            </p:cNvPr>
            <p:cNvGrpSpPr/>
            <p:nvPr/>
          </p:nvGrpSpPr>
          <p:grpSpPr>
            <a:xfrm>
              <a:off x="9023333" y="1734313"/>
              <a:ext cx="910404" cy="338554"/>
              <a:chOff x="8736819" y="5693719"/>
              <a:chExt cx="910404" cy="338554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81EF673-D4DD-834D-A250-EDB26F65505D}"/>
                  </a:ext>
                </a:extLst>
              </p:cNvPr>
              <p:cNvSpPr txBox="1"/>
              <p:nvPr/>
            </p:nvSpPr>
            <p:spPr>
              <a:xfrm>
                <a:off x="8736819" y="5693719"/>
                <a:ext cx="533378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a+1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6A6FE35-5449-B948-ADB0-5DC7C2657C93}"/>
                  </a:ext>
                </a:extLst>
              </p:cNvPr>
              <p:cNvSpPr/>
              <p:nvPr/>
            </p:nvSpPr>
            <p:spPr>
              <a:xfrm>
                <a:off x="9270197" y="5693719"/>
                <a:ext cx="377026" cy="338554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4DD1DA1-17D2-AF4D-BD14-C735CB0472CF}"/>
                </a:ext>
              </a:extLst>
            </p:cNvPr>
            <p:cNvGrpSpPr/>
            <p:nvPr/>
          </p:nvGrpSpPr>
          <p:grpSpPr>
            <a:xfrm>
              <a:off x="8996367" y="2236380"/>
              <a:ext cx="910404" cy="369333"/>
              <a:chOff x="8736819" y="5693718"/>
              <a:chExt cx="910404" cy="369333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CA5CDB4-6CB8-9944-9FCD-BBEB0A3781E6}"/>
                  </a:ext>
                </a:extLst>
              </p:cNvPr>
              <p:cNvSpPr txBox="1"/>
              <p:nvPr/>
            </p:nvSpPr>
            <p:spPr>
              <a:xfrm>
                <a:off x="8736819" y="5693719"/>
                <a:ext cx="533378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 a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4ED9CDC-DFE9-1F4D-879D-BDF8C4F2400F}"/>
                  </a:ext>
                </a:extLst>
              </p:cNvPr>
              <p:cNvSpPr/>
              <p:nvPr/>
            </p:nvSpPr>
            <p:spPr>
              <a:xfrm>
                <a:off x="9270197" y="5693718"/>
                <a:ext cx="377026" cy="369333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Right Arrow 53">
              <a:extLst>
                <a:ext uri="{FF2B5EF4-FFF2-40B4-BE49-F238E27FC236}">
                  <a16:creationId xmlns:a16="http://schemas.microsoft.com/office/drawing/2014/main" id="{DFF89AEF-9D62-7D44-BEE1-9ECA1BB0FE17}"/>
                </a:ext>
              </a:extLst>
            </p:cNvPr>
            <p:cNvSpPr/>
            <p:nvPr/>
          </p:nvSpPr>
          <p:spPr>
            <a:xfrm>
              <a:off x="9640686" y="2406563"/>
              <a:ext cx="557105" cy="729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id="{C015B989-5AA7-5A4C-9377-20162430FD6F}"/>
                </a:ext>
              </a:extLst>
            </p:cNvPr>
            <p:cNvSpPr/>
            <p:nvPr/>
          </p:nvSpPr>
          <p:spPr>
            <a:xfrm>
              <a:off x="9655184" y="1882605"/>
              <a:ext cx="557105" cy="729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323D2B3-1CF0-9849-B7D4-D95ED17CAE75}"/>
                </a:ext>
              </a:extLst>
            </p:cNvPr>
            <p:cNvGrpSpPr/>
            <p:nvPr/>
          </p:nvGrpSpPr>
          <p:grpSpPr>
            <a:xfrm>
              <a:off x="9005355" y="1257069"/>
              <a:ext cx="910404" cy="338554"/>
              <a:chOff x="8736819" y="5693719"/>
              <a:chExt cx="910404" cy="338554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61264A9-2BFF-A54B-AD37-9F9F77D04E01}"/>
                  </a:ext>
                </a:extLst>
              </p:cNvPr>
              <p:cNvSpPr txBox="1"/>
              <p:nvPr/>
            </p:nvSpPr>
            <p:spPr>
              <a:xfrm>
                <a:off x="8736819" y="5693719"/>
                <a:ext cx="533378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a+2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443268EF-EB2E-BD4F-BE5F-272B8EBE44AC}"/>
                  </a:ext>
                </a:extLst>
              </p:cNvPr>
              <p:cNvSpPr/>
              <p:nvPr/>
            </p:nvSpPr>
            <p:spPr>
              <a:xfrm>
                <a:off x="9270197" y="5693719"/>
                <a:ext cx="377026" cy="338554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Right Arrow 58">
              <a:extLst>
                <a:ext uri="{FF2B5EF4-FFF2-40B4-BE49-F238E27FC236}">
                  <a16:creationId xmlns:a16="http://schemas.microsoft.com/office/drawing/2014/main" id="{96D59111-F1D1-2E4E-8A15-177A7455B889}"/>
                </a:ext>
              </a:extLst>
            </p:cNvPr>
            <p:cNvSpPr/>
            <p:nvPr/>
          </p:nvSpPr>
          <p:spPr>
            <a:xfrm>
              <a:off x="9637206" y="1405361"/>
              <a:ext cx="557105" cy="729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6D1E060-C858-D64D-951A-DBDEDEC53842}"/>
                </a:ext>
              </a:extLst>
            </p:cNvPr>
            <p:cNvSpPr/>
            <p:nvPr/>
          </p:nvSpPr>
          <p:spPr>
            <a:xfrm rot="5400000">
              <a:off x="10616823" y="574199"/>
              <a:ext cx="496743" cy="13058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D55FDC9-F5DC-4D4F-85B6-E0631F22D4D4}"/>
                </a:ext>
              </a:extLst>
            </p:cNvPr>
            <p:cNvSpPr/>
            <p:nvPr/>
          </p:nvSpPr>
          <p:spPr>
            <a:xfrm rot="5400000">
              <a:off x="10611112" y="65704"/>
              <a:ext cx="496743" cy="13058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CD5D16D-CA59-6446-A61F-933A0533028A}"/>
                </a:ext>
              </a:extLst>
            </p:cNvPr>
            <p:cNvGrpSpPr/>
            <p:nvPr/>
          </p:nvGrpSpPr>
          <p:grpSpPr>
            <a:xfrm>
              <a:off x="8983259" y="740818"/>
              <a:ext cx="932500" cy="345637"/>
              <a:chOff x="8714723" y="5686636"/>
              <a:chExt cx="932500" cy="345637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C87B3BB-EF35-1048-8BF4-C28315E4FEAE}"/>
                  </a:ext>
                </a:extLst>
              </p:cNvPr>
              <p:cNvSpPr txBox="1"/>
              <p:nvPr/>
            </p:nvSpPr>
            <p:spPr>
              <a:xfrm>
                <a:off x="8714723" y="5686636"/>
                <a:ext cx="533378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a+3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42CB984-65FC-DE42-8704-A7AE88C9402A}"/>
                  </a:ext>
                </a:extLst>
              </p:cNvPr>
              <p:cNvSpPr/>
              <p:nvPr/>
            </p:nvSpPr>
            <p:spPr>
              <a:xfrm>
                <a:off x="9270197" y="5693719"/>
                <a:ext cx="377026" cy="338554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Right Arrow 62">
              <a:extLst>
                <a:ext uri="{FF2B5EF4-FFF2-40B4-BE49-F238E27FC236}">
                  <a16:creationId xmlns:a16="http://schemas.microsoft.com/office/drawing/2014/main" id="{BB20E452-7E08-C040-9A91-2A224D125555}"/>
                </a:ext>
              </a:extLst>
            </p:cNvPr>
            <p:cNvSpPr/>
            <p:nvPr/>
          </p:nvSpPr>
          <p:spPr>
            <a:xfrm>
              <a:off x="9637206" y="896193"/>
              <a:ext cx="557105" cy="729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5B6CCA4-07D2-C447-8455-4E756F1AD1A6}"/>
              </a:ext>
            </a:extLst>
          </p:cNvPr>
          <p:cNvGrpSpPr/>
          <p:nvPr/>
        </p:nvGrpSpPr>
        <p:grpSpPr>
          <a:xfrm>
            <a:off x="7465749" y="399571"/>
            <a:ext cx="1005403" cy="2252524"/>
            <a:chOff x="11560162" y="19337"/>
            <a:chExt cx="1005403" cy="225252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22F9B5F-F7D2-E34C-847B-8126BA567D5D}"/>
                </a:ext>
              </a:extLst>
            </p:cNvPr>
            <p:cNvSpPr/>
            <p:nvPr/>
          </p:nvSpPr>
          <p:spPr>
            <a:xfrm>
              <a:off x="11560162" y="1902529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&amp;a[0]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7540213F-59B0-A54F-9DB0-C0C2E996FCFF}"/>
                </a:ext>
              </a:extLst>
            </p:cNvPr>
            <p:cNvSpPr/>
            <p:nvPr/>
          </p:nvSpPr>
          <p:spPr>
            <a:xfrm>
              <a:off x="11560162" y="1415764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&amp;a[1]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8AEB2C0-0470-A147-808C-A8F2554AB432}"/>
                </a:ext>
              </a:extLst>
            </p:cNvPr>
            <p:cNvSpPr/>
            <p:nvPr/>
          </p:nvSpPr>
          <p:spPr>
            <a:xfrm>
              <a:off x="11560162" y="927585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&amp;a[2]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E9B6379-AA63-0246-97D3-1931EC0DC851}"/>
                </a:ext>
              </a:extLst>
            </p:cNvPr>
            <p:cNvSpPr/>
            <p:nvPr/>
          </p:nvSpPr>
          <p:spPr>
            <a:xfrm>
              <a:off x="11560162" y="19337"/>
              <a:ext cx="1005403" cy="8156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address</a:t>
              </a:r>
            </a:p>
            <a:p>
              <a:endParaRPr lang="en-US" sz="1100" dirty="0"/>
            </a:p>
            <a:p>
              <a:r>
                <a:rPr lang="en-US" dirty="0"/>
                <a:t>&amp;a[3]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D8153D6-F0BE-3C49-8688-A66A22F4193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C66BDD-1FEC-6B4D-9A31-216739D03479}"/>
              </a:ext>
            </a:extLst>
          </p:cNvPr>
          <p:cNvSpPr txBox="1"/>
          <p:nvPr/>
        </p:nvSpPr>
        <p:spPr>
          <a:xfrm>
            <a:off x="1081682" y="1483331"/>
            <a:ext cx="360387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a[] = {'A', 'B', 'C'};</a:t>
            </a:r>
          </a:p>
        </p:txBody>
      </p:sp>
    </p:spTree>
    <p:extLst>
      <p:ext uri="{BB962C8B-B14F-4D97-AF65-F5344CB8AC3E}">
        <p14:creationId xmlns:p14="http://schemas.microsoft.com/office/powerpoint/2010/main" val="423302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B149-171D-584A-9D56-DCB2CD9B4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38" y="88467"/>
            <a:ext cx="10515600" cy="410924"/>
          </a:xfrm>
        </p:spPr>
        <p:txBody>
          <a:bodyPr/>
          <a:lstStyle/>
          <a:p>
            <a:r>
              <a:rPr lang="en-US" dirty="0"/>
              <a:t>Pointer Arithmetic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F6175-D9F0-854D-A459-97928897E3B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2248" y="1041226"/>
            <a:ext cx="8649905" cy="494174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You </a:t>
            </a:r>
            <a:r>
              <a:rPr lang="en-US" sz="2200" b="1" u="sng" dirty="0">
                <a:solidFill>
                  <a:srgbClr val="0070C0"/>
                </a:solidFill>
              </a:rPr>
              <a:t>cannot</a:t>
            </a:r>
            <a:r>
              <a:rPr lang="en-US" sz="2200" b="1" dirty="0">
                <a:solidFill>
                  <a:srgbClr val="0070C0"/>
                </a:solidFill>
              </a:rPr>
              <a:t> add two pointers </a:t>
            </a:r>
            <a:r>
              <a:rPr lang="en-US" sz="2200" i="1" dirty="0">
                <a:solidFill>
                  <a:srgbClr val="FF0000"/>
                </a:solidFill>
              </a:rPr>
              <a:t>(what is the reason?) </a:t>
            </a:r>
          </a:p>
          <a:p>
            <a:r>
              <a:rPr lang="en-US" sz="2200" dirty="0"/>
              <a:t>A </a:t>
            </a:r>
            <a:r>
              <a:rPr lang="en-US" sz="2200" dirty="0">
                <a:solidFill>
                  <a:srgbClr val="F37440"/>
                </a:solidFill>
              </a:rPr>
              <a:t>pointer q </a:t>
            </a:r>
            <a:r>
              <a:rPr lang="en-US" sz="2200" u="sng" dirty="0">
                <a:solidFill>
                  <a:schemeClr val="accent3"/>
                </a:solidFill>
              </a:rPr>
              <a:t>can be subtracted </a:t>
            </a:r>
            <a:r>
              <a:rPr lang="en-US" sz="2200" dirty="0"/>
              <a:t>from another </a:t>
            </a:r>
            <a:r>
              <a:rPr lang="en-US" sz="2200" dirty="0">
                <a:solidFill>
                  <a:srgbClr val="7030A0"/>
                </a:solidFill>
              </a:rPr>
              <a:t>pointer p</a:t>
            </a:r>
            <a:r>
              <a:rPr lang="en-US" sz="2200" dirty="0">
                <a:solidFill>
                  <a:schemeClr val="accent3"/>
                </a:solidFill>
              </a:rPr>
              <a:t> </a:t>
            </a:r>
            <a:r>
              <a:rPr lang="en-US" sz="2200" dirty="0"/>
              <a:t>when the pointers are </a:t>
            </a:r>
            <a:r>
              <a:rPr lang="en-US" sz="2200" dirty="0">
                <a:solidFill>
                  <a:schemeClr val="accent3"/>
                </a:solidFill>
              </a:rPr>
              <a:t>the same type</a:t>
            </a:r>
            <a:r>
              <a:rPr lang="en-US" sz="2200" dirty="0"/>
              <a:t> – </a:t>
            </a:r>
            <a:r>
              <a:rPr lang="en-US" sz="2200" dirty="0">
                <a:solidFill>
                  <a:srgbClr val="FF0000"/>
                </a:solidFill>
              </a:rPr>
              <a:t>best done only within arrays!</a:t>
            </a:r>
          </a:p>
          <a:p>
            <a:r>
              <a:rPr lang="en-US" sz="2200" dirty="0"/>
              <a:t>The value of </a:t>
            </a:r>
            <a:r>
              <a:rPr lang="en-US" sz="2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(p-q)</a:t>
            </a:r>
            <a:r>
              <a:rPr lang="en-US" sz="2200" dirty="0"/>
              <a:t> is the number of </a:t>
            </a:r>
            <a:r>
              <a:rPr lang="en-US" sz="2200" b="1" dirty="0">
                <a:solidFill>
                  <a:schemeClr val="accent1"/>
                </a:solidFill>
              </a:rPr>
              <a:t>elements between</a:t>
            </a:r>
            <a:r>
              <a:rPr lang="en-US" sz="2200" dirty="0"/>
              <a:t> the two pointers</a:t>
            </a:r>
          </a:p>
          <a:p>
            <a:pPr lvl="1"/>
            <a:r>
              <a:rPr lang="en-US" sz="2200" dirty="0"/>
              <a:t>Using memory address arithmetic (p and q </a:t>
            </a:r>
            <a:r>
              <a:rPr lang="en-US" sz="2200" dirty="0" err="1"/>
              <a:t>Rside</a:t>
            </a:r>
            <a:r>
              <a:rPr lang="en-US" sz="2200" dirty="0"/>
              <a:t> are both </a:t>
            </a:r>
            <a:r>
              <a:rPr lang="en-US" sz="2200" dirty="0">
                <a:solidFill>
                  <a:schemeClr val="accent1"/>
                </a:solidFill>
              </a:rPr>
              <a:t>byte addresses</a:t>
            </a:r>
            <a:r>
              <a:rPr lang="en-US" sz="2200" dirty="0"/>
              <a:t>):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5641A3-A090-B64E-BEDD-8504517D7D29}"/>
              </a:ext>
            </a:extLst>
          </p:cNvPr>
          <p:cNvSpPr/>
          <p:nvPr/>
        </p:nvSpPr>
        <p:spPr>
          <a:xfrm rot="5400000">
            <a:off x="9866172" y="4921181"/>
            <a:ext cx="1984382" cy="1305810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4-byte integer</a:t>
            </a:r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E4FA53-548D-434A-8DC5-DD7854269529}"/>
              </a:ext>
            </a:extLst>
          </p:cNvPr>
          <p:cNvSpPr/>
          <p:nvPr/>
        </p:nvSpPr>
        <p:spPr>
          <a:xfrm rot="5400000">
            <a:off x="9866172" y="2951667"/>
            <a:ext cx="1984382" cy="1305810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4-byte integer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86A93D-D46E-E94B-94A5-EA8BC25B895D}"/>
              </a:ext>
            </a:extLst>
          </p:cNvPr>
          <p:cNvSpPr txBox="1"/>
          <p:nvPr/>
        </p:nvSpPr>
        <p:spPr>
          <a:xfrm>
            <a:off x="8956499" y="5915933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*p;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2B9900-9841-B247-AEC1-5DC4E0A40437}"/>
              </a:ext>
            </a:extLst>
          </p:cNvPr>
          <p:cNvGrpSpPr/>
          <p:nvPr/>
        </p:nvGrpSpPr>
        <p:grpSpPr>
          <a:xfrm>
            <a:off x="8932815" y="6304953"/>
            <a:ext cx="910404" cy="369333"/>
            <a:chOff x="8736819" y="5693718"/>
            <a:chExt cx="910404" cy="36933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07781B-31B4-FA49-A5AD-ACD45567DC91}"/>
                </a:ext>
              </a:extLst>
            </p:cNvPr>
            <p:cNvSpPr txBox="1"/>
            <p:nvPr/>
          </p:nvSpPr>
          <p:spPr>
            <a:xfrm>
              <a:off x="8736819" y="5693719"/>
              <a:ext cx="533378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 p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A5BFFCC-C848-DA4B-810A-6F7132716580}"/>
                </a:ext>
              </a:extLst>
            </p:cNvPr>
            <p:cNvSpPr/>
            <p:nvPr/>
          </p:nvSpPr>
          <p:spPr>
            <a:xfrm>
              <a:off x="9270197" y="5693718"/>
              <a:ext cx="377026" cy="369333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839121A-5EFF-E145-9E8F-8BC37158BBFB}"/>
              </a:ext>
            </a:extLst>
          </p:cNvPr>
          <p:cNvSpPr/>
          <p:nvPr/>
        </p:nvSpPr>
        <p:spPr>
          <a:xfrm>
            <a:off x="9648353" y="6489620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1C36BB1-DBD4-6744-B776-2AA70AF8CF4B}"/>
              </a:ext>
            </a:extLst>
          </p:cNvPr>
          <p:cNvGrpSpPr/>
          <p:nvPr/>
        </p:nvGrpSpPr>
        <p:grpSpPr>
          <a:xfrm>
            <a:off x="8932814" y="4327253"/>
            <a:ext cx="910404" cy="338554"/>
            <a:chOff x="8749286" y="5623743"/>
            <a:chExt cx="910404" cy="33855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8E5268D-344C-C94A-B85A-1CCAFD48DF55}"/>
                </a:ext>
              </a:extLst>
            </p:cNvPr>
            <p:cNvSpPr txBox="1"/>
            <p:nvPr/>
          </p:nvSpPr>
          <p:spPr>
            <a:xfrm>
              <a:off x="8749286" y="5623743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p+1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DAA6FCF-D732-054C-A0C4-0E1794526729}"/>
                </a:ext>
              </a:extLst>
            </p:cNvPr>
            <p:cNvSpPr/>
            <p:nvPr/>
          </p:nvSpPr>
          <p:spPr>
            <a:xfrm>
              <a:off x="9282664" y="5623743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ight Arrow 12">
            <a:extLst>
              <a:ext uri="{FF2B5EF4-FFF2-40B4-BE49-F238E27FC236}">
                <a16:creationId xmlns:a16="http://schemas.microsoft.com/office/drawing/2014/main" id="{67C25DFF-514F-C94D-B573-DC116F5E01E3}"/>
              </a:ext>
            </a:extLst>
          </p:cNvPr>
          <p:cNvSpPr/>
          <p:nvPr/>
        </p:nvSpPr>
        <p:spPr>
          <a:xfrm>
            <a:off x="9648352" y="4511919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5F01AB-7F46-074E-BE15-49F5707DC5F6}"/>
              </a:ext>
            </a:extLst>
          </p:cNvPr>
          <p:cNvSpPr txBox="1"/>
          <p:nvPr/>
        </p:nvSpPr>
        <p:spPr>
          <a:xfrm>
            <a:off x="11878323" y="650501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2A560A7-A181-7641-BA83-2186A87D34AC}"/>
              </a:ext>
            </a:extLst>
          </p:cNvPr>
          <p:cNvSpPr/>
          <p:nvPr/>
        </p:nvSpPr>
        <p:spPr>
          <a:xfrm rot="5400000">
            <a:off x="9866171" y="955368"/>
            <a:ext cx="1984382" cy="1305810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4-byte integer</a:t>
            </a:r>
            <a:endParaRPr lang="en-US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EBD36A8-97B3-F048-9109-37D6353BAA29}"/>
              </a:ext>
            </a:extLst>
          </p:cNvPr>
          <p:cNvSpPr/>
          <p:nvPr/>
        </p:nvSpPr>
        <p:spPr>
          <a:xfrm rot="5400000">
            <a:off x="10596419" y="-302495"/>
            <a:ext cx="523885" cy="1305810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DC9C0A-12AC-B649-96AB-1B19F78FED68}"/>
              </a:ext>
            </a:extLst>
          </p:cNvPr>
          <p:cNvSpPr txBox="1"/>
          <p:nvPr/>
        </p:nvSpPr>
        <p:spPr>
          <a:xfrm>
            <a:off x="11431341" y="6345986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0x</a:t>
            </a:r>
            <a:r>
              <a:rPr lang="en-US" sz="1600" b="1" dirty="0">
                <a:solidFill>
                  <a:schemeClr val="accent5"/>
                </a:solidFill>
              </a:rPr>
              <a:t>08</a:t>
            </a:r>
            <a:r>
              <a:rPr lang="en-US" sz="1600" b="1" dirty="0">
                <a:solidFill>
                  <a:srgbClr val="F3753F"/>
                </a:solidFill>
              </a:rPr>
              <a:t>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A4C2BE-0D7B-BD49-B6B2-41DFB09A4991}"/>
              </a:ext>
            </a:extLst>
          </p:cNvPr>
          <p:cNvSpPr txBox="1"/>
          <p:nvPr/>
        </p:nvSpPr>
        <p:spPr>
          <a:xfrm>
            <a:off x="11471305" y="4363537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0x084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62A47C3-9ACD-7944-A394-549C4F7377DD}"/>
              </a:ext>
            </a:extLst>
          </p:cNvPr>
          <p:cNvSpPr txBox="1"/>
          <p:nvPr/>
        </p:nvSpPr>
        <p:spPr>
          <a:xfrm>
            <a:off x="11431341" y="2381088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0x088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99A9A7-0FFE-8C41-971D-EE180965C771}"/>
              </a:ext>
            </a:extLst>
          </p:cNvPr>
          <p:cNvSpPr txBox="1"/>
          <p:nvPr/>
        </p:nvSpPr>
        <p:spPr>
          <a:xfrm>
            <a:off x="11431341" y="398639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0x08c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D7B2EAA-4E00-5C47-8D01-B10A4E501A51}"/>
              </a:ext>
            </a:extLst>
          </p:cNvPr>
          <p:cNvGrpSpPr/>
          <p:nvPr/>
        </p:nvGrpSpPr>
        <p:grpSpPr>
          <a:xfrm>
            <a:off x="8909435" y="2349552"/>
            <a:ext cx="910404" cy="338554"/>
            <a:chOff x="8749286" y="5623743"/>
            <a:chExt cx="910404" cy="33855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F5BF0EC-BF72-914B-84F3-4BB0C1CD9568}"/>
                </a:ext>
              </a:extLst>
            </p:cNvPr>
            <p:cNvSpPr txBox="1"/>
            <p:nvPr/>
          </p:nvSpPr>
          <p:spPr>
            <a:xfrm>
              <a:off x="8749286" y="5623743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p+2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3C5A522-602C-024F-A833-072BCF381767}"/>
                </a:ext>
              </a:extLst>
            </p:cNvPr>
            <p:cNvSpPr/>
            <p:nvPr/>
          </p:nvSpPr>
          <p:spPr>
            <a:xfrm>
              <a:off x="9282664" y="5623743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>
            <a:extLst>
              <a:ext uri="{FF2B5EF4-FFF2-40B4-BE49-F238E27FC236}">
                <a16:creationId xmlns:a16="http://schemas.microsoft.com/office/drawing/2014/main" id="{8D561AD9-9E96-7640-8396-88AD5F3F8170}"/>
              </a:ext>
            </a:extLst>
          </p:cNvPr>
          <p:cNvSpPr/>
          <p:nvPr/>
        </p:nvSpPr>
        <p:spPr>
          <a:xfrm>
            <a:off x="9624973" y="2534218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D2BBEC6-2926-FE41-AFEC-2E49CBF93170}"/>
              </a:ext>
            </a:extLst>
          </p:cNvPr>
          <p:cNvGrpSpPr/>
          <p:nvPr/>
        </p:nvGrpSpPr>
        <p:grpSpPr>
          <a:xfrm>
            <a:off x="8949169" y="346317"/>
            <a:ext cx="910404" cy="338554"/>
            <a:chOff x="8749286" y="5623743"/>
            <a:chExt cx="910404" cy="33855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2967D79-54E2-FD4C-AD43-F3F74C48FFB1}"/>
                </a:ext>
              </a:extLst>
            </p:cNvPr>
            <p:cNvSpPr txBox="1"/>
            <p:nvPr/>
          </p:nvSpPr>
          <p:spPr>
            <a:xfrm>
              <a:off x="8749286" y="5623743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p+3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CBE1184-CAB9-6E48-887D-D877F48AF38E}"/>
                </a:ext>
              </a:extLst>
            </p:cNvPr>
            <p:cNvSpPr/>
            <p:nvPr/>
          </p:nvSpPr>
          <p:spPr>
            <a:xfrm>
              <a:off x="9282664" y="5623743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Right Arrow 56">
            <a:extLst>
              <a:ext uri="{FF2B5EF4-FFF2-40B4-BE49-F238E27FC236}">
                <a16:creationId xmlns:a16="http://schemas.microsoft.com/office/drawing/2014/main" id="{635A47E9-AEDE-F142-8FC7-DA4AB8862403}"/>
              </a:ext>
            </a:extLst>
          </p:cNvPr>
          <p:cNvSpPr/>
          <p:nvPr/>
        </p:nvSpPr>
        <p:spPr>
          <a:xfrm>
            <a:off x="9664707" y="530983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EFF368A-3ACF-C04C-B2CB-D07FDCEEC02D}"/>
              </a:ext>
            </a:extLst>
          </p:cNvPr>
          <p:cNvSpPr/>
          <p:nvPr/>
        </p:nvSpPr>
        <p:spPr bwMode="auto">
          <a:xfrm>
            <a:off x="330482" y="4327253"/>
            <a:ext cx="8372957" cy="1273092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u="sng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distance in elements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(p − q) / </a:t>
            </a:r>
            <a:r>
              <a:rPr lang="en-US" sz="22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(∗p)</a:t>
            </a:r>
            <a:endParaRPr lang="en-US" sz="2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200" b="1" dirty="0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 + 3) – p = 3 = (0x08c – 0x080)/4 = 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705028-2B8C-CA42-95C3-2396C91DDE17}"/>
              </a:ext>
            </a:extLst>
          </p:cNvPr>
          <p:cNvSpPr txBox="1"/>
          <p:nvPr/>
        </p:nvSpPr>
        <p:spPr>
          <a:xfrm>
            <a:off x="8703439" y="195387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*q = p+2;</a:t>
            </a:r>
          </a:p>
        </p:txBody>
      </p:sp>
    </p:spTree>
    <p:extLst>
      <p:ext uri="{BB962C8B-B14F-4D97-AF65-F5344CB8AC3E}">
        <p14:creationId xmlns:p14="http://schemas.microsoft.com/office/powerpoint/2010/main" val="36661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3" grpId="0"/>
      <p:bldP spid="3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B149-171D-584A-9D56-DCB2CD9B4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38" y="88467"/>
            <a:ext cx="10515600" cy="410924"/>
          </a:xfrm>
        </p:spPr>
        <p:txBody>
          <a:bodyPr/>
          <a:lstStyle/>
          <a:p>
            <a:r>
              <a:rPr lang="en-US" dirty="0"/>
              <a:t>Pointer Comparisons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F6175-D9F0-854D-A459-97928897E3B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75991" y="698652"/>
            <a:ext cx="9495938" cy="58589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Pointers (</a:t>
            </a:r>
            <a:r>
              <a:rPr lang="en-US" sz="2200" b="1" dirty="0">
                <a:solidFill>
                  <a:schemeClr val="accent1"/>
                </a:solidFill>
              </a:rPr>
              <a:t>same type</a:t>
            </a:r>
            <a:r>
              <a:rPr lang="en-US" sz="2200" dirty="0"/>
              <a:t>) can be compared with the comparison operators:</a:t>
            </a:r>
          </a:p>
          <a:p>
            <a:pPr marL="354012" lvl="1" indent="0">
              <a:buNone/>
            </a:pPr>
            <a:r>
              <a:rPr lang="en-US" sz="2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&lt;, &lt;=, ==, !=, &gt;=, &gt;</a:t>
            </a: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1"/>
                </a:solidFill>
              </a:rPr>
              <a:t>Invalid, Undefined, or </a:t>
            </a:r>
            <a:r>
              <a:rPr lang="en-US" sz="2200" b="1" dirty="0">
                <a:solidFill>
                  <a:schemeClr val="accent1"/>
                </a:solidFill>
              </a:rPr>
              <a:t>risky</a:t>
            </a:r>
            <a:r>
              <a:rPr lang="en-US" sz="2200" dirty="0">
                <a:solidFill>
                  <a:schemeClr val="accent1"/>
                </a:solidFill>
              </a:rPr>
              <a:t> pointer arithmetic</a:t>
            </a:r>
            <a:r>
              <a:rPr lang="en-US" sz="2200" dirty="0"/>
              <a:t> (some examples)</a:t>
            </a:r>
          </a:p>
          <a:p>
            <a:pPr lvl="1"/>
            <a:r>
              <a:rPr lang="en-US" sz="2200" dirty="0"/>
              <a:t>Add, multiply, divide on two pointers</a:t>
            </a:r>
          </a:p>
          <a:p>
            <a:pPr lvl="1"/>
            <a:r>
              <a:rPr lang="en-US" sz="2200" dirty="0"/>
              <a:t>Subtract two pointers of different types or pointing at different arrays</a:t>
            </a:r>
          </a:p>
          <a:p>
            <a:pPr lvl="1"/>
            <a:r>
              <a:rPr lang="en-US" sz="2200" dirty="0"/>
              <a:t>Compare two pointers of different types</a:t>
            </a:r>
          </a:p>
          <a:p>
            <a:pPr lvl="1"/>
            <a:r>
              <a:rPr lang="en-US" sz="2200" dirty="0"/>
              <a:t>Subtract a pointer from an integer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5F01AB-7F46-074E-BE15-49F5707DC5F6}"/>
              </a:ext>
            </a:extLst>
          </p:cNvPr>
          <p:cNvSpPr txBox="1"/>
          <p:nvPr/>
        </p:nvSpPr>
        <p:spPr>
          <a:xfrm>
            <a:off x="11878323" y="650501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A56602D-01BA-5F43-B05A-8DAFA77AC104}"/>
              </a:ext>
            </a:extLst>
          </p:cNvPr>
          <p:cNvSpPr/>
          <p:nvPr/>
        </p:nvSpPr>
        <p:spPr bwMode="auto">
          <a:xfrm>
            <a:off x="1672325" y="1712340"/>
            <a:ext cx="8472196" cy="25069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numb[] = {9, 8, 1, 9, 5};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*end;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*a;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 = numb +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(int) (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(numb)/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(*numb));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= numb;</a:t>
            </a:r>
            <a:endParaRPr lang="en-US" sz="2200" dirty="0">
              <a:solidFill>
                <a:srgbClr val="E26C2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&lt; end)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compares two pointers (address)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rest of code including doing an a++ */</a:t>
            </a:r>
          </a:p>
        </p:txBody>
      </p:sp>
    </p:spTree>
    <p:extLst>
      <p:ext uri="{BB962C8B-B14F-4D97-AF65-F5344CB8AC3E}">
        <p14:creationId xmlns:p14="http://schemas.microsoft.com/office/powerpoint/2010/main" val="218444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3" grpId="0"/>
      <p:bldP spid="3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AEDAF-10E5-0B42-9BD7-74A903923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40" y="272731"/>
            <a:ext cx="10515600" cy="543748"/>
          </a:xfrm>
        </p:spPr>
        <p:txBody>
          <a:bodyPr/>
          <a:lstStyle/>
          <a:p>
            <a:r>
              <a:rPr lang="en-US" dirty="0"/>
              <a:t>Using Pointers to Traverse an array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5BFFC41-9EBF-FC41-AB86-F2EEF17EAA4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53D33BD-E744-AFBC-FA73-BD1440733991}"/>
              </a:ext>
            </a:extLst>
          </p:cNvPr>
          <p:cNvGrpSpPr/>
          <p:nvPr/>
        </p:nvGrpSpPr>
        <p:grpSpPr>
          <a:xfrm>
            <a:off x="599044" y="3533272"/>
            <a:ext cx="6136616" cy="2584617"/>
            <a:chOff x="599044" y="3533272"/>
            <a:chExt cx="6136616" cy="258461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457D99-BD8F-5ABA-A831-1EE222B6C585}"/>
                </a:ext>
              </a:extLst>
            </p:cNvPr>
            <p:cNvSpPr txBox="1"/>
            <p:nvPr/>
          </p:nvSpPr>
          <p:spPr>
            <a:xfrm>
              <a:off x="599044" y="3533272"/>
              <a:ext cx="6136616" cy="20313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indent="-103188"/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x[] = {0xd4c3b2a1, 0xd4c3b200, 0x12345684};</a:t>
              </a:r>
            </a:p>
            <a:p>
              <a:pPr indent="-103188"/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cnt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= 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(int)(</a:t>
              </a:r>
              <a:r>
                <a:rPr lang="en-US" sz="1800" dirty="0" err="1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sizeof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 / </a:t>
              </a:r>
              <a:r>
                <a:rPr lang="en-US" sz="1800" dirty="0" err="1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sizeof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(*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));</a:t>
              </a:r>
              <a:endPara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= x; 	</a:t>
              </a:r>
              <a:r>
                <a:rPr lang="en-US" i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	// or &amp;x[0] </a:t>
              </a:r>
              <a:endParaRPr lang="en-US" i="1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for (int j = 0; j &lt; 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cnt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; 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j++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indent="-103188"/>
              <a:r>
                <a:rPr lang="en-US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   </a:t>
              </a:r>
              <a:r>
                <a:rPr lang="en-US" sz="18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printf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("%#x\n", *(</a:t>
              </a:r>
              <a:r>
                <a:rPr lang="en-US" sz="18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j));</a:t>
              </a:r>
            </a:p>
            <a:p>
              <a:r>
                <a:rPr lang="en-US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9817D6-AC45-8989-69F0-974A473FE4DD}"/>
                </a:ext>
              </a:extLst>
            </p:cNvPr>
            <p:cNvSpPr txBox="1"/>
            <p:nvPr/>
          </p:nvSpPr>
          <p:spPr>
            <a:xfrm>
              <a:off x="1317838" y="5748557"/>
              <a:ext cx="3583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Brute force translation to pointers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CA6355F-BC15-C861-7C20-34C766403CF6}"/>
              </a:ext>
            </a:extLst>
          </p:cNvPr>
          <p:cNvSpPr txBox="1"/>
          <p:nvPr/>
        </p:nvSpPr>
        <p:spPr>
          <a:xfrm>
            <a:off x="9405911" y="566781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90073-347C-8F77-AAE1-80ED09BE0C6E}"/>
              </a:ext>
            </a:extLst>
          </p:cNvPr>
          <p:cNvSpPr txBox="1"/>
          <p:nvPr/>
        </p:nvSpPr>
        <p:spPr>
          <a:xfrm>
            <a:off x="10639354" y="5313165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205A96-E53C-FBBF-78EC-2872B727A96B}"/>
              </a:ext>
            </a:extLst>
          </p:cNvPr>
          <p:cNvSpPr txBox="1"/>
          <p:nvPr/>
        </p:nvSpPr>
        <p:spPr>
          <a:xfrm>
            <a:off x="10670345" y="4570361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385EC9-F022-4DE8-8A50-45CFAD3FF240}"/>
              </a:ext>
            </a:extLst>
          </p:cNvPr>
          <p:cNvSpPr txBox="1"/>
          <p:nvPr/>
        </p:nvSpPr>
        <p:spPr>
          <a:xfrm>
            <a:off x="10670345" y="4949425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396227-58AF-91B6-F088-99B608B87A57}"/>
              </a:ext>
            </a:extLst>
          </p:cNvPr>
          <p:cNvSpPr txBox="1"/>
          <p:nvPr/>
        </p:nvSpPr>
        <p:spPr>
          <a:xfrm>
            <a:off x="10670345" y="4212828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E4FC6D-A6A7-A129-C6F9-3F7F0304B92F}"/>
              </a:ext>
            </a:extLst>
          </p:cNvPr>
          <p:cNvSpPr txBox="1"/>
          <p:nvPr/>
        </p:nvSpPr>
        <p:spPr>
          <a:xfrm>
            <a:off x="10670345" y="5698593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0x1234567f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3D4CF1-0134-1355-0C1A-D6E98372DE21}"/>
              </a:ext>
            </a:extLst>
          </p:cNvPr>
          <p:cNvSpPr txBox="1"/>
          <p:nvPr/>
        </p:nvSpPr>
        <p:spPr>
          <a:xfrm>
            <a:off x="10670345" y="3833766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AB1514-4896-087A-8982-FE421F5E2778}"/>
              </a:ext>
            </a:extLst>
          </p:cNvPr>
          <p:cNvSpPr txBox="1"/>
          <p:nvPr/>
        </p:nvSpPr>
        <p:spPr>
          <a:xfrm>
            <a:off x="10670345" y="3097774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5D480E-C25D-E6B2-17D5-15A9B88B22ED}"/>
              </a:ext>
            </a:extLst>
          </p:cNvPr>
          <p:cNvSpPr txBox="1"/>
          <p:nvPr/>
        </p:nvSpPr>
        <p:spPr>
          <a:xfrm>
            <a:off x="10670345" y="2328158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E494D2-7D39-7F39-A086-25CD655C61F8}"/>
              </a:ext>
            </a:extLst>
          </p:cNvPr>
          <p:cNvSpPr txBox="1"/>
          <p:nvPr/>
        </p:nvSpPr>
        <p:spPr>
          <a:xfrm>
            <a:off x="10670345" y="2707222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7982A1-0D48-2E9C-6CA9-428724BB4001}"/>
              </a:ext>
            </a:extLst>
          </p:cNvPr>
          <p:cNvSpPr txBox="1"/>
          <p:nvPr/>
        </p:nvSpPr>
        <p:spPr>
          <a:xfrm>
            <a:off x="10670345" y="1970625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8E5998-F373-168E-6D73-31AA69612A5E}"/>
              </a:ext>
            </a:extLst>
          </p:cNvPr>
          <p:cNvSpPr txBox="1"/>
          <p:nvPr/>
        </p:nvSpPr>
        <p:spPr>
          <a:xfrm>
            <a:off x="10670345" y="3456390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C39F3E-075F-7820-2216-9307881EA020}"/>
              </a:ext>
            </a:extLst>
          </p:cNvPr>
          <p:cNvSpPr txBox="1"/>
          <p:nvPr/>
        </p:nvSpPr>
        <p:spPr>
          <a:xfrm>
            <a:off x="10670345" y="1582356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88F9D6-EC46-2AC1-F4BC-D58CA0800D15}"/>
              </a:ext>
            </a:extLst>
          </p:cNvPr>
          <p:cNvSpPr txBox="1"/>
          <p:nvPr/>
        </p:nvSpPr>
        <p:spPr>
          <a:xfrm>
            <a:off x="10670345" y="1200772"/>
            <a:ext cx="1334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FE1B85-8D09-6458-64AB-FFFB7F80C7A3}"/>
              </a:ext>
            </a:extLst>
          </p:cNvPr>
          <p:cNvSpPr txBox="1"/>
          <p:nvPr/>
        </p:nvSpPr>
        <p:spPr>
          <a:xfrm>
            <a:off x="9405911" y="529777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09EA7A-84F6-36EA-B1FF-EDBB7A7DF5F0}"/>
              </a:ext>
            </a:extLst>
          </p:cNvPr>
          <p:cNvSpPr txBox="1"/>
          <p:nvPr/>
        </p:nvSpPr>
        <p:spPr>
          <a:xfrm>
            <a:off x="9396376" y="493974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0BD3A4-9B6E-5EF9-82D2-F2E77FFBFA16}"/>
              </a:ext>
            </a:extLst>
          </p:cNvPr>
          <p:cNvSpPr txBox="1"/>
          <p:nvPr/>
        </p:nvSpPr>
        <p:spPr>
          <a:xfrm>
            <a:off x="9396376" y="456970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9EB31E-89E5-AAE3-5549-995CF3F586A9}"/>
              </a:ext>
            </a:extLst>
          </p:cNvPr>
          <p:cNvSpPr txBox="1"/>
          <p:nvPr/>
        </p:nvSpPr>
        <p:spPr>
          <a:xfrm>
            <a:off x="9396376" y="420037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4CDFAA-3532-71C9-E6EB-F09FC72A423E}"/>
              </a:ext>
            </a:extLst>
          </p:cNvPr>
          <p:cNvSpPr txBox="1"/>
          <p:nvPr/>
        </p:nvSpPr>
        <p:spPr>
          <a:xfrm>
            <a:off x="9396376" y="383033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05EC14-0279-7352-41B9-A94EEAB0E80C}"/>
              </a:ext>
            </a:extLst>
          </p:cNvPr>
          <p:cNvSpPr txBox="1"/>
          <p:nvPr/>
        </p:nvSpPr>
        <p:spPr>
          <a:xfrm>
            <a:off x="9403902" y="346135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DED51F-6C56-B884-5993-6858A6A2080E}"/>
              </a:ext>
            </a:extLst>
          </p:cNvPr>
          <p:cNvSpPr txBox="1"/>
          <p:nvPr/>
        </p:nvSpPr>
        <p:spPr>
          <a:xfrm>
            <a:off x="9403902" y="3091318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C841F7-EAEE-D544-ACC5-39E2F70F846B}"/>
              </a:ext>
            </a:extLst>
          </p:cNvPr>
          <p:cNvSpPr txBox="1"/>
          <p:nvPr/>
        </p:nvSpPr>
        <p:spPr>
          <a:xfrm>
            <a:off x="9411853" y="272127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AF759F-DFEF-35DF-A527-8C1FE354ACEF}"/>
              </a:ext>
            </a:extLst>
          </p:cNvPr>
          <p:cNvSpPr txBox="1"/>
          <p:nvPr/>
        </p:nvSpPr>
        <p:spPr>
          <a:xfrm>
            <a:off x="9411853" y="2351240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DAE860-542A-02C2-3553-8FFB419DB27E}"/>
              </a:ext>
            </a:extLst>
          </p:cNvPr>
          <p:cNvSpPr txBox="1"/>
          <p:nvPr/>
        </p:nvSpPr>
        <p:spPr>
          <a:xfrm>
            <a:off x="9411853" y="198791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3800EC-6A30-963E-505C-FBC59DA33526}"/>
              </a:ext>
            </a:extLst>
          </p:cNvPr>
          <p:cNvSpPr txBox="1"/>
          <p:nvPr/>
        </p:nvSpPr>
        <p:spPr>
          <a:xfrm>
            <a:off x="9411853" y="161787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B5BC1C-CAB0-CAF4-8FD0-013687D6E760}"/>
              </a:ext>
            </a:extLst>
          </p:cNvPr>
          <p:cNvSpPr txBox="1"/>
          <p:nvPr/>
        </p:nvSpPr>
        <p:spPr>
          <a:xfrm>
            <a:off x="9403902" y="124218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33052B-9823-91CD-DE02-4C27E2B268BC}"/>
              </a:ext>
            </a:extLst>
          </p:cNvPr>
          <p:cNvSpPr txBox="1"/>
          <p:nvPr/>
        </p:nvSpPr>
        <p:spPr>
          <a:xfrm>
            <a:off x="10669195" y="837444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993E8B-4340-4C07-FFDE-6B7989E5D1C7}"/>
              </a:ext>
            </a:extLst>
          </p:cNvPr>
          <p:cNvSpPr txBox="1"/>
          <p:nvPr/>
        </p:nvSpPr>
        <p:spPr>
          <a:xfrm>
            <a:off x="9402752" y="87885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6E46EF6-BED4-CE0A-14B2-95891BE1EC17}"/>
              </a:ext>
            </a:extLst>
          </p:cNvPr>
          <p:cNvGrpSpPr/>
          <p:nvPr/>
        </p:nvGrpSpPr>
        <p:grpSpPr>
          <a:xfrm>
            <a:off x="9402318" y="4186758"/>
            <a:ext cx="1297067" cy="1491587"/>
            <a:chOff x="7864863" y="4787831"/>
            <a:chExt cx="1297067" cy="149158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2258F8-529C-5C68-6AE4-6206814A44FD}"/>
                </a:ext>
              </a:extLst>
            </p:cNvPr>
            <p:cNvSpPr txBox="1"/>
            <p:nvPr/>
          </p:nvSpPr>
          <p:spPr>
            <a:xfrm>
              <a:off x="7874398" y="5910086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E0B48B9-E531-9A97-8DE8-7453880B28B5}"/>
                </a:ext>
              </a:extLst>
            </p:cNvPr>
            <p:cNvSpPr txBox="1"/>
            <p:nvPr/>
          </p:nvSpPr>
          <p:spPr>
            <a:xfrm>
              <a:off x="7867646" y="5531936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D3E4E7F-6EFA-C275-D73C-901083AE8388}"/>
                </a:ext>
              </a:extLst>
            </p:cNvPr>
            <p:cNvSpPr txBox="1"/>
            <p:nvPr/>
          </p:nvSpPr>
          <p:spPr>
            <a:xfrm>
              <a:off x="7870805" y="515216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15B04D-24A0-1C85-05FC-2AB4F6EDB131}"/>
                </a:ext>
              </a:extLst>
            </p:cNvPr>
            <p:cNvSpPr txBox="1"/>
            <p:nvPr/>
          </p:nvSpPr>
          <p:spPr>
            <a:xfrm>
              <a:off x="7864863" y="478783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59C2A46-F4B5-DA45-0E2D-BF1E529123E3}"/>
              </a:ext>
            </a:extLst>
          </p:cNvPr>
          <p:cNvGrpSpPr/>
          <p:nvPr/>
        </p:nvGrpSpPr>
        <p:grpSpPr>
          <a:xfrm>
            <a:off x="9406825" y="1218059"/>
            <a:ext cx="1297067" cy="1491587"/>
            <a:chOff x="7876140" y="1420771"/>
            <a:chExt cx="1297067" cy="149158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6E02463-8CA1-3363-6B9A-0BE82C5FF0E3}"/>
                </a:ext>
              </a:extLst>
            </p:cNvPr>
            <p:cNvSpPr txBox="1"/>
            <p:nvPr/>
          </p:nvSpPr>
          <p:spPr>
            <a:xfrm>
              <a:off x="7885675" y="2543026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B4239B5-786C-3C0D-3F1B-91617DCECFEA}"/>
                </a:ext>
              </a:extLst>
            </p:cNvPr>
            <p:cNvSpPr txBox="1"/>
            <p:nvPr/>
          </p:nvSpPr>
          <p:spPr>
            <a:xfrm>
              <a:off x="7878923" y="2164876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  <a:endPara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1005452-C116-1EF5-D2AC-4DB6F7CA9200}"/>
                </a:ext>
              </a:extLst>
            </p:cNvPr>
            <p:cNvSpPr txBox="1"/>
            <p:nvPr/>
          </p:nvSpPr>
          <p:spPr>
            <a:xfrm>
              <a:off x="7882082" y="1785103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D970815-1862-CDA1-45F2-183C35F76B9A}"/>
                </a:ext>
              </a:extLst>
            </p:cNvPr>
            <p:cNvSpPr txBox="1"/>
            <p:nvPr/>
          </p:nvSpPr>
          <p:spPr>
            <a:xfrm>
              <a:off x="7876140" y="1420771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endPara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46" name="Right Brace 45">
            <a:extLst>
              <a:ext uri="{FF2B5EF4-FFF2-40B4-BE49-F238E27FC236}">
                <a16:creationId xmlns:a16="http://schemas.microsoft.com/office/drawing/2014/main" id="{F8845759-5FC2-F798-B524-42617F96D8F4}"/>
              </a:ext>
            </a:extLst>
          </p:cNvPr>
          <p:cNvSpPr/>
          <p:nvPr/>
        </p:nvSpPr>
        <p:spPr>
          <a:xfrm rot="5400000">
            <a:off x="9833027" y="5574220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E17BB7F-4085-8DD8-DC15-0109986375CE}"/>
              </a:ext>
            </a:extLst>
          </p:cNvPr>
          <p:cNvSpPr/>
          <p:nvPr/>
        </p:nvSpPr>
        <p:spPr>
          <a:xfrm>
            <a:off x="9634368" y="6359255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byte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48A5FCB-1072-5317-63EA-0CCA727EF2DF}"/>
              </a:ext>
            </a:extLst>
          </p:cNvPr>
          <p:cNvGrpSpPr/>
          <p:nvPr/>
        </p:nvGrpSpPr>
        <p:grpSpPr>
          <a:xfrm>
            <a:off x="9388425" y="2681150"/>
            <a:ext cx="1297067" cy="1491587"/>
            <a:chOff x="7864863" y="4787831"/>
            <a:chExt cx="1297067" cy="1491587"/>
          </a:xfrm>
          <a:solidFill>
            <a:schemeClr val="bg2">
              <a:lumMod val="90000"/>
            </a:schemeClr>
          </a:solidFill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8FF66A0-F2C4-D2BD-3D55-CE83EB4E08B2}"/>
                </a:ext>
              </a:extLst>
            </p:cNvPr>
            <p:cNvSpPr txBox="1"/>
            <p:nvPr/>
          </p:nvSpPr>
          <p:spPr>
            <a:xfrm>
              <a:off x="7874398" y="5910086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  <a:endPara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CE1DF7B-20DB-5374-DFB3-38B2280F17B1}"/>
                </a:ext>
              </a:extLst>
            </p:cNvPr>
            <p:cNvSpPr txBox="1"/>
            <p:nvPr/>
          </p:nvSpPr>
          <p:spPr>
            <a:xfrm>
              <a:off x="7867646" y="5531936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DB7DFC6-6E56-112D-8689-C81C60B6F065}"/>
                </a:ext>
              </a:extLst>
            </p:cNvPr>
            <p:cNvSpPr txBox="1"/>
            <p:nvPr/>
          </p:nvSpPr>
          <p:spPr>
            <a:xfrm>
              <a:off x="7870805" y="5152163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DAC1BC3-A7A4-0F0A-5439-2B57688438E7}"/>
                </a:ext>
              </a:extLst>
            </p:cNvPr>
            <p:cNvSpPr txBox="1"/>
            <p:nvPr/>
          </p:nvSpPr>
          <p:spPr>
            <a:xfrm>
              <a:off x="7864863" y="4787831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3A4D68E-DC90-5363-B6FF-2B23D1D6CCE2}"/>
              </a:ext>
            </a:extLst>
          </p:cNvPr>
          <p:cNvGrpSpPr/>
          <p:nvPr/>
        </p:nvGrpSpPr>
        <p:grpSpPr>
          <a:xfrm>
            <a:off x="7870533" y="5410003"/>
            <a:ext cx="910404" cy="338554"/>
            <a:chOff x="8736819" y="5693719"/>
            <a:chExt cx="910404" cy="338554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A2268C7-8330-91FC-7AF3-4A0A7D86138D}"/>
                </a:ext>
              </a:extLst>
            </p:cNvPr>
            <p:cNvSpPr txBox="1"/>
            <p:nvPr/>
          </p:nvSpPr>
          <p:spPr>
            <a:xfrm>
              <a:off x="8736819" y="5693719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endParaRPr lang="en-US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2158C75-30FD-1AD5-89DC-1FEE19E5C3DB}"/>
                </a:ext>
              </a:extLst>
            </p:cNvPr>
            <p:cNvSpPr/>
            <p:nvPr/>
          </p:nvSpPr>
          <p:spPr>
            <a:xfrm>
              <a:off x="9270197" y="5693719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61" name="Right Arrow 60">
            <a:extLst>
              <a:ext uri="{FF2B5EF4-FFF2-40B4-BE49-F238E27FC236}">
                <a16:creationId xmlns:a16="http://schemas.microsoft.com/office/drawing/2014/main" id="{9C744A73-EA29-0658-0F5B-BF4C8096914F}"/>
              </a:ext>
            </a:extLst>
          </p:cNvPr>
          <p:cNvSpPr/>
          <p:nvPr/>
        </p:nvSpPr>
        <p:spPr>
          <a:xfrm>
            <a:off x="8618079" y="5575233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2" name="Up-Down Arrow 61">
            <a:extLst>
              <a:ext uri="{FF2B5EF4-FFF2-40B4-BE49-F238E27FC236}">
                <a16:creationId xmlns:a16="http://schemas.microsoft.com/office/drawing/2014/main" id="{607EF3C7-ED81-EC6C-4F17-4E46213A21D2}"/>
              </a:ext>
            </a:extLst>
          </p:cNvPr>
          <p:cNvSpPr/>
          <p:nvPr/>
        </p:nvSpPr>
        <p:spPr>
          <a:xfrm>
            <a:off x="9212089" y="1242184"/>
            <a:ext cx="133904" cy="439709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2B61865-7D86-4D68-7E9F-15CCADC6C86D}"/>
              </a:ext>
            </a:extLst>
          </p:cNvPr>
          <p:cNvSpPr txBox="1"/>
          <p:nvPr/>
        </p:nvSpPr>
        <p:spPr>
          <a:xfrm>
            <a:off x="599044" y="1137852"/>
            <a:ext cx="6136616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indent="-103188"/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x[] = {0xd4c3b2a1, 0xd4c3b200, 0x12345684};</a:t>
            </a:r>
          </a:p>
          <a:p>
            <a:pPr indent="-103188"/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(int)(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(int j = 0; j 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("%#x\n", x[j]);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AC531C1-BDE4-D62C-E45C-2CF8C71BBC27}"/>
              </a:ext>
            </a:extLst>
          </p:cNvPr>
          <p:cNvSpPr txBox="1"/>
          <p:nvPr/>
        </p:nvSpPr>
        <p:spPr>
          <a:xfrm>
            <a:off x="6426371" y="2350681"/>
            <a:ext cx="2590774" cy="120032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= 3;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actual space used =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(*x);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= 12</a:t>
            </a:r>
          </a:p>
        </p:txBody>
      </p:sp>
    </p:spTree>
    <p:extLst>
      <p:ext uri="{BB962C8B-B14F-4D97-AF65-F5344CB8AC3E}">
        <p14:creationId xmlns:p14="http://schemas.microsoft.com/office/powerpoint/2010/main" val="128259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AEDAF-10E5-0B42-9BD7-74A903923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40" y="272731"/>
            <a:ext cx="10515600" cy="543748"/>
          </a:xfrm>
        </p:spPr>
        <p:txBody>
          <a:bodyPr/>
          <a:lstStyle/>
          <a:p>
            <a:r>
              <a:rPr lang="en-US" dirty="0"/>
              <a:t>Fast Ways to Traverse an Array: Use a Limit Pointer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664D4A3B-08D9-C845-8776-62FD6340006D}"/>
              </a:ext>
            </a:extLst>
          </p:cNvPr>
          <p:cNvSpPr/>
          <p:nvPr/>
        </p:nvSpPr>
        <p:spPr bwMode="auto">
          <a:xfrm>
            <a:off x="309920" y="1101956"/>
            <a:ext cx="7340442" cy="545343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indent="-103188"/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x[] = {0xd4c3b2a1, 0xd4c3b200, 0x12345684};</a:t>
            </a:r>
          </a:p>
          <a:p>
            <a:pPr indent="-103188"/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(int)(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indent="-103188"/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indent="-103188"/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x;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//or &amp;x[0]</a:t>
            </a:r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indent="-103188"/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xptr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indent="-103188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("%#x\n", *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indent="-103188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pPr indent="-103188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2EB7138-840C-3C4D-AEF3-893D454CF383}"/>
              </a:ext>
            </a:extLst>
          </p:cNvPr>
          <p:cNvSpPr txBox="1"/>
          <p:nvPr/>
        </p:nvSpPr>
        <p:spPr>
          <a:xfrm>
            <a:off x="9405911" y="566104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3A40757-CD65-8143-A55A-C3F941C483E8}"/>
              </a:ext>
            </a:extLst>
          </p:cNvPr>
          <p:cNvSpPr txBox="1"/>
          <p:nvPr/>
        </p:nvSpPr>
        <p:spPr>
          <a:xfrm>
            <a:off x="10639354" y="5306392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9AA8A37-A4C3-8E49-A310-09CFCB7E4985}"/>
              </a:ext>
            </a:extLst>
          </p:cNvPr>
          <p:cNvSpPr txBox="1"/>
          <p:nvPr/>
        </p:nvSpPr>
        <p:spPr>
          <a:xfrm>
            <a:off x="10670345" y="4563588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032C9F8-DDC5-D840-AE35-0F6740605AF9}"/>
              </a:ext>
            </a:extLst>
          </p:cNvPr>
          <p:cNvSpPr txBox="1"/>
          <p:nvPr/>
        </p:nvSpPr>
        <p:spPr>
          <a:xfrm>
            <a:off x="10670345" y="4942652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0x12345681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ABB419F-B0DD-1F47-8CD1-9AAAF23A582F}"/>
              </a:ext>
            </a:extLst>
          </p:cNvPr>
          <p:cNvSpPr txBox="1"/>
          <p:nvPr/>
        </p:nvSpPr>
        <p:spPr>
          <a:xfrm>
            <a:off x="10670345" y="4206055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0x12345683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84752D3-4589-A64C-AD67-EBF2C9E04242}"/>
              </a:ext>
            </a:extLst>
          </p:cNvPr>
          <p:cNvSpPr txBox="1"/>
          <p:nvPr/>
        </p:nvSpPr>
        <p:spPr>
          <a:xfrm>
            <a:off x="10670345" y="5691820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0x1234567f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13FF8A1-3F55-D148-B4E7-D006864CCAD3}"/>
              </a:ext>
            </a:extLst>
          </p:cNvPr>
          <p:cNvSpPr txBox="1"/>
          <p:nvPr/>
        </p:nvSpPr>
        <p:spPr>
          <a:xfrm>
            <a:off x="10670345" y="3826993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0x12345684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A190BD0-7A1B-C940-BA4E-BBA05A843B40}"/>
              </a:ext>
            </a:extLst>
          </p:cNvPr>
          <p:cNvSpPr txBox="1"/>
          <p:nvPr/>
        </p:nvSpPr>
        <p:spPr>
          <a:xfrm>
            <a:off x="10670345" y="3091001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0x12345686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94BB9CB6-E764-4049-BBEC-369C6507A179}"/>
              </a:ext>
            </a:extLst>
          </p:cNvPr>
          <p:cNvSpPr txBox="1"/>
          <p:nvPr/>
        </p:nvSpPr>
        <p:spPr>
          <a:xfrm>
            <a:off x="10670345" y="2321385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0x12345688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661F4E8-21F8-D047-B64C-6A36E17C0CE1}"/>
              </a:ext>
            </a:extLst>
          </p:cNvPr>
          <p:cNvSpPr txBox="1"/>
          <p:nvPr/>
        </p:nvSpPr>
        <p:spPr>
          <a:xfrm>
            <a:off x="10670345" y="2700449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0x12345687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4F23D7E-CE7E-A546-977D-C8B5D2E90548}"/>
              </a:ext>
            </a:extLst>
          </p:cNvPr>
          <p:cNvSpPr txBox="1"/>
          <p:nvPr/>
        </p:nvSpPr>
        <p:spPr>
          <a:xfrm>
            <a:off x="10670345" y="1963852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0x12345689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0464BD8-712A-AF4C-8165-3E6F0A678137}"/>
              </a:ext>
            </a:extLst>
          </p:cNvPr>
          <p:cNvSpPr txBox="1"/>
          <p:nvPr/>
        </p:nvSpPr>
        <p:spPr>
          <a:xfrm>
            <a:off x="10670345" y="3449617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0x12345685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F476414-6087-884B-A851-2EC6C0B1DF20}"/>
              </a:ext>
            </a:extLst>
          </p:cNvPr>
          <p:cNvSpPr txBox="1"/>
          <p:nvPr/>
        </p:nvSpPr>
        <p:spPr>
          <a:xfrm>
            <a:off x="10670345" y="1575583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0x1234568a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985E7D1-31CC-7843-99A4-404AD037773E}"/>
              </a:ext>
            </a:extLst>
          </p:cNvPr>
          <p:cNvSpPr txBox="1"/>
          <p:nvPr/>
        </p:nvSpPr>
        <p:spPr>
          <a:xfrm>
            <a:off x="10670345" y="1193999"/>
            <a:ext cx="1334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0x1234568b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CF996013-E9E9-0B48-910C-D8B40A06CF79}"/>
              </a:ext>
            </a:extLst>
          </p:cNvPr>
          <p:cNvSpPr txBox="1"/>
          <p:nvPr/>
        </p:nvSpPr>
        <p:spPr>
          <a:xfrm>
            <a:off x="9405911" y="529100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35D6DF5-B02F-514E-89C2-D60CB4FDAE9D}"/>
              </a:ext>
            </a:extLst>
          </p:cNvPr>
          <p:cNvSpPr txBox="1"/>
          <p:nvPr/>
        </p:nvSpPr>
        <p:spPr>
          <a:xfrm>
            <a:off x="9396376" y="493297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87938CC-D7A3-AC47-89C3-2A8D085762CA}"/>
              </a:ext>
            </a:extLst>
          </p:cNvPr>
          <p:cNvSpPr txBox="1"/>
          <p:nvPr/>
        </p:nvSpPr>
        <p:spPr>
          <a:xfrm>
            <a:off x="9396376" y="456293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FC91069-115F-9E40-A313-DF12DD304B1F}"/>
              </a:ext>
            </a:extLst>
          </p:cNvPr>
          <p:cNvSpPr txBox="1"/>
          <p:nvPr/>
        </p:nvSpPr>
        <p:spPr>
          <a:xfrm>
            <a:off x="9396376" y="4193601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D407DFBB-3F55-4145-A10E-625CFDFBF0F5}"/>
              </a:ext>
            </a:extLst>
          </p:cNvPr>
          <p:cNvSpPr txBox="1"/>
          <p:nvPr/>
        </p:nvSpPr>
        <p:spPr>
          <a:xfrm>
            <a:off x="9396376" y="382356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FDF8F2E-FEEB-AA42-BD63-91A0A5E0CD7D}"/>
              </a:ext>
            </a:extLst>
          </p:cNvPr>
          <p:cNvSpPr txBox="1"/>
          <p:nvPr/>
        </p:nvSpPr>
        <p:spPr>
          <a:xfrm>
            <a:off x="9403902" y="345458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09B19BD-7F34-D440-BF38-33FAE90FBE78}"/>
              </a:ext>
            </a:extLst>
          </p:cNvPr>
          <p:cNvSpPr txBox="1"/>
          <p:nvPr/>
        </p:nvSpPr>
        <p:spPr>
          <a:xfrm>
            <a:off x="9403902" y="308454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DFEAD43-8056-F04B-997D-0F94575890AD}"/>
              </a:ext>
            </a:extLst>
          </p:cNvPr>
          <p:cNvSpPr txBox="1"/>
          <p:nvPr/>
        </p:nvSpPr>
        <p:spPr>
          <a:xfrm>
            <a:off x="9411853" y="271450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DA539764-1051-924A-9B35-DAA0051D1E89}"/>
              </a:ext>
            </a:extLst>
          </p:cNvPr>
          <p:cNvSpPr txBox="1"/>
          <p:nvPr/>
        </p:nvSpPr>
        <p:spPr>
          <a:xfrm>
            <a:off x="9411853" y="234446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3EFDFB9F-1C33-2B45-B569-CBACA35FC68C}"/>
              </a:ext>
            </a:extLst>
          </p:cNvPr>
          <p:cNvSpPr txBox="1"/>
          <p:nvPr/>
        </p:nvSpPr>
        <p:spPr>
          <a:xfrm>
            <a:off x="9411853" y="198113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F495486-EC0B-5140-8203-966493B7C009}"/>
              </a:ext>
            </a:extLst>
          </p:cNvPr>
          <p:cNvSpPr txBox="1"/>
          <p:nvPr/>
        </p:nvSpPr>
        <p:spPr>
          <a:xfrm>
            <a:off x="9411853" y="1611100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C0641AD-76B3-194D-B65A-B8FA78497BE0}"/>
              </a:ext>
            </a:extLst>
          </p:cNvPr>
          <p:cNvSpPr txBox="1"/>
          <p:nvPr/>
        </p:nvSpPr>
        <p:spPr>
          <a:xfrm>
            <a:off x="9403902" y="1235411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2468A2B-2584-6A4B-812C-2048EF23F7C8}"/>
              </a:ext>
            </a:extLst>
          </p:cNvPr>
          <p:cNvSpPr txBox="1"/>
          <p:nvPr/>
        </p:nvSpPr>
        <p:spPr>
          <a:xfrm>
            <a:off x="10669195" y="830671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0x1234568c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0EF635E6-3057-B744-8171-681BFA1CF2DA}"/>
              </a:ext>
            </a:extLst>
          </p:cNvPr>
          <p:cNvSpPr txBox="1"/>
          <p:nvPr/>
        </p:nvSpPr>
        <p:spPr>
          <a:xfrm>
            <a:off x="9402752" y="87208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D70EB36-6C5E-4C4F-BBCC-D99D64804156}"/>
              </a:ext>
            </a:extLst>
          </p:cNvPr>
          <p:cNvGrpSpPr/>
          <p:nvPr/>
        </p:nvGrpSpPr>
        <p:grpSpPr>
          <a:xfrm>
            <a:off x="9402318" y="4179985"/>
            <a:ext cx="1297067" cy="1491587"/>
            <a:chOff x="7864863" y="4787831"/>
            <a:chExt cx="1297067" cy="1491587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81B4CAD8-331B-9847-A062-20525BCC5E1A}"/>
                </a:ext>
              </a:extLst>
            </p:cNvPr>
            <p:cNvSpPr txBox="1"/>
            <p:nvPr/>
          </p:nvSpPr>
          <p:spPr>
            <a:xfrm>
              <a:off x="7874398" y="5910086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ABA3B8D3-7FDF-0744-BBD3-F52313728B4C}"/>
                </a:ext>
              </a:extLst>
            </p:cNvPr>
            <p:cNvSpPr txBox="1"/>
            <p:nvPr/>
          </p:nvSpPr>
          <p:spPr>
            <a:xfrm>
              <a:off x="7867646" y="5531936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918EEDA3-A075-764F-8FF7-1A4596F44129}"/>
                </a:ext>
              </a:extLst>
            </p:cNvPr>
            <p:cNvSpPr txBox="1"/>
            <p:nvPr/>
          </p:nvSpPr>
          <p:spPr>
            <a:xfrm>
              <a:off x="7870805" y="515216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B858F8C-9E96-6940-9157-C202A535B545}"/>
                </a:ext>
              </a:extLst>
            </p:cNvPr>
            <p:cNvSpPr txBox="1"/>
            <p:nvPr/>
          </p:nvSpPr>
          <p:spPr>
            <a:xfrm>
              <a:off x="7864863" y="478783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8D95BBA-D63A-5D4B-AADE-F274A10C711A}"/>
              </a:ext>
            </a:extLst>
          </p:cNvPr>
          <p:cNvGrpSpPr/>
          <p:nvPr/>
        </p:nvGrpSpPr>
        <p:grpSpPr>
          <a:xfrm>
            <a:off x="9406825" y="1211286"/>
            <a:ext cx="1297067" cy="1491587"/>
            <a:chOff x="7876140" y="1420771"/>
            <a:chExt cx="1297067" cy="1491587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E0528F05-15FF-2A46-BE70-7F67D815127A}"/>
                </a:ext>
              </a:extLst>
            </p:cNvPr>
            <p:cNvSpPr txBox="1"/>
            <p:nvPr/>
          </p:nvSpPr>
          <p:spPr>
            <a:xfrm>
              <a:off x="7885675" y="2543026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6E79FFCD-7775-D24A-8EA5-F2D0EF58757F}"/>
                </a:ext>
              </a:extLst>
            </p:cNvPr>
            <p:cNvSpPr txBox="1"/>
            <p:nvPr/>
          </p:nvSpPr>
          <p:spPr>
            <a:xfrm>
              <a:off x="7878923" y="2164876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45EA0E4C-72F6-2E4D-B095-EF69DDCB806A}"/>
                </a:ext>
              </a:extLst>
            </p:cNvPr>
            <p:cNvSpPr txBox="1"/>
            <p:nvPr/>
          </p:nvSpPr>
          <p:spPr>
            <a:xfrm>
              <a:off x="7882082" y="1785103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3200C9DA-202F-AF46-9C56-8D2ABABB7E63}"/>
                </a:ext>
              </a:extLst>
            </p:cNvPr>
            <p:cNvSpPr txBox="1"/>
            <p:nvPr/>
          </p:nvSpPr>
          <p:spPr>
            <a:xfrm>
              <a:off x="7876140" y="1420771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71" name="Right Brace 170">
            <a:extLst>
              <a:ext uri="{FF2B5EF4-FFF2-40B4-BE49-F238E27FC236}">
                <a16:creationId xmlns:a16="http://schemas.microsoft.com/office/drawing/2014/main" id="{B6A9D216-D1F5-924E-B53A-F41569DCFCEB}"/>
              </a:ext>
            </a:extLst>
          </p:cNvPr>
          <p:cNvSpPr/>
          <p:nvPr/>
        </p:nvSpPr>
        <p:spPr>
          <a:xfrm rot="5400000">
            <a:off x="9833027" y="5567447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C3F43A82-BBE7-9943-8BCA-FB0B443CA79D}"/>
              </a:ext>
            </a:extLst>
          </p:cNvPr>
          <p:cNvSpPr/>
          <p:nvPr/>
        </p:nvSpPr>
        <p:spPr>
          <a:xfrm>
            <a:off x="9634368" y="6352482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 byte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37268F9-50D2-BC4C-933C-100CC97781B0}"/>
              </a:ext>
            </a:extLst>
          </p:cNvPr>
          <p:cNvGrpSpPr/>
          <p:nvPr/>
        </p:nvGrpSpPr>
        <p:grpSpPr>
          <a:xfrm>
            <a:off x="9388425" y="2674377"/>
            <a:ext cx="1297067" cy="1491587"/>
            <a:chOff x="7864863" y="4787831"/>
            <a:chExt cx="1297067" cy="1491587"/>
          </a:xfrm>
          <a:solidFill>
            <a:schemeClr val="bg2">
              <a:lumMod val="90000"/>
            </a:schemeClr>
          </a:solidFill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80C7DE89-BFD2-9747-9EF7-C8F68F0D6D68}"/>
                </a:ext>
              </a:extLst>
            </p:cNvPr>
            <p:cNvSpPr txBox="1"/>
            <p:nvPr/>
          </p:nvSpPr>
          <p:spPr>
            <a:xfrm>
              <a:off x="7874398" y="5910086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CF5CD394-C536-B74C-9E8B-3AE29B5F6D62}"/>
                </a:ext>
              </a:extLst>
            </p:cNvPr>
            <p:cNvSpPr txBox="1"/>
            <p:nvPr/>
          </p:nvSpPr>
          <p:spPr>
            <a:xfrm>
              <a:off x="7867646" y="5531936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99DE571-E898-4A4F-9DA6-E26E0923C8C8}"/>
                </a:ext>
              </a:extLst>
            </p:cNvPr>
            <p:cNvSpPr txBox="1"/>
            <p:nvPr/>
          </p:nvSpPr>
          <p:spPr>
            <a:xfrm>
              <a:off x="7870805" y="5152163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87FE75BD-7332-AD46-BD10-79C4E3CB151C}"/>
                </a:ext>
              </a:extLst>
            </p:cNvPr>
            <p:cNvSpPr txBox="1"/>
            <p:nvPr/>
          </p:nvSpPr>
          <p:spPr>
            <a:xfrm>
              <a:off x="7864863" y="4787831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5BFFC41-9EBF-FC41-AB86-F2EEF17EAA4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E395B878-3EB7-9042-A6CD-4B6DE0FAF70A}"/>
              </a:ext>
            </a:extLst>
          </p:cNvPr>
          <p:cNvSpPr/>
          <p:nvPr/>
        </p:nvSpPr>
        <p:spPr bwMode="auto">
          <a:xfrm>
            <a:off x="4540809" y="5006392"/>
            <a:ext cx="2188509" cy="1384402"/>
          </a:xfrm>
          <a:prstGeom prst="roundRect">
            <a:avLst>
              <a:gd name="adj" fmla="val 15691"/>
            </a:avLst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% ./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0xd4c3b2a1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0xd4c3b200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0x12345684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F25E29E-4F9C-F24D-A839-FDFA7DA45E7F}"/>
              </a:ext>
            </a:extLst>
          </p:cNvPr>
          <p:cNvGrpSpPr/>
          <p:nvPr/>
        </p:nvGrpSpPr>
        <p:grpSpPr>
          <a:xfrm>
            <a:off x="8174478" y="946324"/>
            <a:ext cx="910404" cy="338554"/>
            <a:chOff x="8736819" y="5693719"/>
            <a:chExt cx="910404" cy="33855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59D90E7-46D0-6B48-8327-A86CCC2C9D53}"/>
                </a:ext>
              </a:extLst>
            </p:cNvPr>
            <p:cNvSpPr txBox="1"/>
            <p:nvPr/>
          </p:nvSpPr>
          <p:spPr>
            <a:xfrm>
              <a:off x="8736819" y="5693719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xpt</a:t>
              </a:r>
              <a:endParaRPr lang="en-US" sz="16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457DA61-F092-244F-804E-98D24649F5E9}"/>
                </a:ext>
              </a:extLst>
            </p:cNvPr>
            <p:cNvSpPr/>
            <p:nvPr/>
          </p:nvSpPr>
          <p:spPr>
            <a:xfrm>
              <a:off x="9270197" y="5693719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Right Arrow 67">
            <a:extLst>
              <a:ext uri="{FF2B5EF4-FFF2-40B4-BE49-F238E27FC236}">
                <a16:creationId xmlns:a16="http://schemas.microsoft.com/office/drawing/2014/main" id="{A065427D-4C81-F84B-BA75-50B6F3713BDA}"/>
              </a:ext>
            </a:extLst>
          </p:cNvPr>
          <p:cNvSpPr/>
          <p:nvPr/>
        </p:nvSpPr>
        <p:spPr>
          <a:xfrm>
            <a:off x="8806329" y="1094616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47FFD8D-89D0-F141-B504-54F3E6E47DD5}"/>
              </a:ext>
            </a:extLst>
          </p:cNvPr>
          <p:cNvGrpSpPr/>
          <p:nvPr/>
        </p:nvGrpSpPr>
        <p:grpSpPr>
          <a:xfrm>
            <a:off x="8149086" y="5411284"/>
            <a:ext cx="910404" cy="338554"/>
            <a:chOff x="8736819" y="5693719"/>
            <a:chExt cx="910404" cy="33855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2B435DA-48B7-CE48-8F3B-529252C24AB7}"/>
                </a:ext>
              </a:extLst>
            </p:cNvPr>
            <p:cNvSpPr txBox="1"/>
            <p:nvPr/>
          </p:nvSpPr>
          <p:spPr>
            <a:xfrm>
              <a:off x="8736819" y="5693719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ptr</a:t>
              </a:r>
              <a:endParaRPr lang="en-US" sz="16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A992FD8-1538-FF44-9024-F59BC38070EF}"/>
                </a:ext>
              </a:extLst>
            </p:cNvPr>
            <p:cNvSpPr/>
            <p:nvPr/>
          </p:nvSpPr>
          <p:spPr>
            <a:xfrm>
              <a:off x="9270197" y="5693719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Right Arrow 71">
            <a:extLst>
              <a:ext uri="{FF2B5EF4-FFF2-40B4-BE49-F238E27FC236}">
                <a16:creationId xmlns:a16="http://schemas.microsoft.com/office/drawing/2014/main" id="{26A0F48C-CF0B-904C-ABCA-8F642BA5DE0B}"/>
              </a:ext>
            </a:extLst>
          </p:cNvPr>
          <p:cNvSpPr/>
          <p:nvPr/>
        </p:nvSpPr>
        <p:spPr>
          <a:xfrm>
            <a:off x="8780937" y="5559576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p-Down Arrow 5">
            <a:extLst>
              <a:ext uri="{FF2B5EF4-FFF2-40B4-BE49-F238E27FC236}">
                <a16:creationId xmlns:a16="http://schemas.microsoft.com/office/drawing/2014/main" id="{C3C3E07C-62FD-D94B-9763-1194F75B9BC8}"/>
              </a:ext>
            </a:extLst>
          </p:cNvPr>
          <p:cNvSpPr/>
          <p:nvPr/>
        </p:nvSpPr>
        <p:spPr>
          <a:xfrm>
            <a:off x="9163959" y="1284878"/>
            <a:ext cx="172206" cy="427729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6AB9E1F-9071-2544-9EB6-A5831AC04BBA}"/>
              </a:ext>
            </a:extLst>
          </p:cNvPr>
          <p:cNvSpPr txBox="1"/>
          <p:nvPr/>
        </p:nvSpPr>
        <p:spPr>
          <a:xfrm>
            <a:off x="458676" y="3830335"/>
            <a:ext cx="3127412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2"/>
                </a:solidFill>
              </a:rPr>
              <a:t>xpt</a:t>
            </a:r>
            <a:r>
              <a:rPr lang="en-US" sz="2000" dirty="0">
                <a:solidFill>
                  <a:schemeClr val="tx2"/>
                </a:solidFill>
              </a:rPr>
              <a:t> is a </a:t>
            </a:r>
            <a:r>
              <a:rPr lang="en-US" sz="2000" b="1" dirty="0">
                <a:solidFill>
                  <a:srgbClr val="0070C0"/>
                </a:solidFill>
              </a:rPr>
              <a:t>loop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b="1" dirty="0">
                <a:solidFill>
                  <a:schemeClr val="accent1"/>
                </a:solidFill>
              </a:rPr>
              <a:t>limit pointer</a:t>
            </a:r>
          </a:p>
          <a:p>
            <a:r>
              <a:rPr lang="en-US" sz="2000" dirty="0">
                <a:solidFill>
                  <a:schemeClr val="tx2"/>
                </a:solidFill>
              </a:rPr>
              <a:t>it </a:t>
            </a:r>
            <a:r>
              <a:rPr lang="en-US" sz="2000" dirty="0">
                <a:solidFill>
                  <a:srgbClr val="2C895B"/>
                </a:solidFill>
              </a:rPr>
              <a:t>points </a:t>
            </a:r>
            <a:r>
              <a:rPr lang="en-US" sz="2000" b="1" dirty="0">
                <a:solidFill>
                  <a:srgbClr val="2C895B"/>
                </a:solidFill>
              </a:rPr>
              <a:t>1 element past </a:t>
            </a:r>
            <a:r>
              <a:rPr lang="en-US" sz="2000" dirty="0">
                <a:solidFill>
                  <a:srgbClr val="2C895B"/>
                </a:solidFill>
              </a:rPr>
              <a:t>the end of the array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022D307-6362-5E4A-A833-EFACF9ED2C9E}"/>
              </a:ext>
            </a:extLst>
          </p:cNvPr>
          <p:cNvCxnSpPr>
            <a:cxnSpLocks/>
          </p:cNvCxnSpPr>
          <p:nvPr/>
        </p:nvCxnSpPr>
        <p:spPr>
          <a:xfrm flipV="1">
            <a:off x="861889" y="3551386"/>
            <a:ext cx="0" cy="252019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8C33DC7-6201-57C2-7561-EFC347B6B9CC}"/>
              </a:ext>
            </a:extLst>
          </p:cNvPr>
          <p:cNvSpPr txBox="1"/>
          <p:nvPr/>
        </p:nvSpPr>
        <p:spPr>
          <a:xfrm>
            <a:off x="6426371" y="2350681"/>
            <a:ext cx="2590774" cy="120032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= 3;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actual space used =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(*x);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= 12</a:t>
            </a:r>
          </a:p>
        </p:txBody>
      </p:sp>
    </p:spTree>
    <p:extLst>
      <p:ext uri="{BB962C8B-B14F-4D97-AF65-F5344CB8AC3E}">
        <p14:creationId xmlns:p14="http://schemas.microsoft.com/office/powerpoint/2010/main" val="110157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D59371C-06DA-2641-9677-FCE3121F5EC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2857" y="598276"/>
            <a:ext cx="6184120" cy="178402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++ -- pre and post increment combined with pointers can </a:t>
            </a:r>
            <a:r>
              <a:rPr lang="en-US" dirty="0">
                <a:solidFill>
                  <a:schemeClr val="accent1"/>
                </a:solidFill>
              </a:rPr>
              <a:t>create code that is complex, hard to read and difficult to maintain</a:t>
            </a:r>
          </a:p>
          <a:p>
            <a:r>
              <a:rPr lang="en-US" dirty="0"/>
              <a:t>Use () to help readability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6384A-B69B-6A43-AEBA-C45601029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57" y="158346"/>
            <a:ext cx="10515600" cy="496128"/>
          </a:xfrm>
        </p:spPr>
        <p:txBody>
          <a:bodyPr/>
          <a:lstStyle/>
          <a:p>
            <a:r>
              <a:rPr lang="en-US" dirty="0"/>
              <a:t>C Precedence and Pointers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5598EA-BF69-A247-9A1A-5575703AA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766" y="99467"/>
            <a:ext cx="4936735" cy="6659066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0E0F86DF-E3AB-114C-B214-F982A94010C5}"/>
              </a:ext>
            </a:extLst>
          </p:cNvPr>
          <p:cNvSpPr/>
          <p:nvPr/>
        </p:nvSpPr>
        <p:spPr>
          <a:xfrm>
            <a:off x="6679406" y="289702"/>
            <a:ext cx="400360" cy="20574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A3C391-A6F9-91BA-3ECC-B16CEA41A99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9930D0C-62CD-54BA-0746-13E9A9337203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6428" y="2478458"/>
          <a:ext cx="6941153" cy="43586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05207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1438836">
                  <a:extLst>
                    <a:ext uri="{9D8B030D-6E8A-4147-A177-3AD203B41FA5}">
                      <a16:colId xmlns:a16="http://schemas.microsoft.com/office/drawing/2014/main" val="1740525454"/>
                    </a:ext>
                  </a:extLst>
                </a:gridCol>
                <a:gridCol w="4597110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</a:tblGrid>
              <a:tr h="37654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With Parentheses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*p++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*(p++)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The </a:t>
                      </a: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is the object that p points at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en-US" sz="16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increment pointer p to next element</a:t>
                      </a:r>
                    </a:p>
                    <a:p>
                      <a:r>
                        <a:rPr lang="en-US" sz="16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++ is higher than 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43509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(*p)++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is the object that p points at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en-US" sz="16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increment the object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*++p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*(++p)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Increment pointer p first to the next element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is the object that the incremented pointer points at</a:t>
                      </a:r>
                    </a:p>
                    <a:p>
                      <a:endParaRPr lang="en-US" sz="1600" b="0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950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++*p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++(*p)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is the incremented value of the object that p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43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1347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6384A-B69B-6A43-AEBA-C45601029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57" y="158346"/>
            <a:ext cx="10515600" cy="496128"/>
          </a:xfrm>
        </p:spPr>
        <p:txBody>
          <a:bodyPr/>
          <a:lstStyle/>
          <a:p>
            <a:r>
              <a:rPr lang="en-US" dirty="0"/>
              <a:t>Example of a hard-to-understand pointer statement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1D28738-068D-B54D-9EA8-2F51F1A8712D}"/>
              </a:ext>
            </a:extLst>
          </p:cNvPr>
          <p:cNvSpPr/>
          <p:nvPr/>
        </p:nvSpPr>
        <p:spPr bwMode="auto">
          <a:xfrm>
            <a:off x="372857" y="1115145"/>
            <a:ext cx="5210240" cy="981410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array[] = {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5, 7, 9, 11, 13};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array;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x;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88EEF88-4552-184C-BC83-73D74ACA987D}"/>
              </a:ext>
            </a:extLst>
          </p:cNvPr>
          <p:cNvSpPr/>
          <p:nvPr/>
        </p:nvSpPr>
        <p:spPr bwMode="auto">
          <a:xfrm>
            <a:off x="750350" y="2940960"/>
            <a:ext cx="4455253" cy="482332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yuck!!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49FCF0-65BF-F74C-B6FD-507227BC6FF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E29AE7-9CB0-C91D-7F1A-24A8280FEB16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680756" y="994089"/>
          <a:ext cx="6247022" cy="275265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22371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1238316">
                  <a:extLst>
                    <a:ext uri="{9D8B030D-6E8A-4147-A177-3AD203B41FA5}">
                      <a16:colId xmlns:a16="http://schemas.microsoft.com/office/drawing/2014/main" val="1740525454"/>
                    </a:ext>
                  </a:extLst>
                </a:gridCol>
                <a:gridCol w="4186335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</a:tblGrid>
              <a:tr h="376547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Alternate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*p++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*(p++)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then increment pointer p to next element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43509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(*p)++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accent6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then increment the object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*++p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*(++p)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Increment pointer p first to the next element; 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the incremented pointer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950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++*p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++(*p)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incremented value of the object that p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4311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2A4C51F-2828-ABE9-013C-2136D99483DF}"/>
              </a:ext>
            </a:extLst>
          </p:cNvPr>
          <p:cNvSpPr txBox="1"/>
          <p:nvPr/>
        </p:nvSpPr>
        <p:spPr>
          <a:xfrm>
            <a:off x="1377471" y="4530840"/>
            <a:ext cx="7656263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Same as the one line above */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    // x =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3; 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 // (*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)++ is array[0]= 2 + 1;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 +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   //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&amp;array[1] = now points at 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89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21" grpId="0"/>
      <p:bldP spid="17" grpId="0" uiExpand="1" build="p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EF804-41B3-8141-986B-E10433AA3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38" y="87364"/>
            <a:ext cx="7393950" cy="421134"/>
          </a:xfrm>
        </p:spPr>
        <p:txBody>
          <a:bodyPr/>
          <a:lstStyle/>
          <a:p>
            <a:r>
              <a:rPr lang="en-US" dirty="0"/>
              <a:t>C Strings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AC76A-3218-2748-883D-D5CA0E6C035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27292" y="573736"/>
            <a:ext cx="11400486" cy="405805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altLang="x-none" sz="2000" b="1" dirty="0">
                <a:solidFill>
                  <a:schemeClr val="accent1"/>
                </a:solidFill>
              </a:rPr>
              <a:t>C </a:t>
            </a:r>
            <a:r>
              <a:rPr lang="en-US" altLang="x-none" sz="2000" b="1" u="sng" dirty="0">
                <a:solidFill>
                  <a:schemeClr val="accent1"/>
                </a:solidFill>
              </a:rPr>
              <a:t>does not</a:t>
            </a:r>
            <a:r>
              <a:rPr lang="en-US" altLang="x-none" sz="2000" b="1" dirty="0">
                <a:solidFill>
                  <a:schemeClr val="accent1"/>
                </a:solidFill>
              </a:rPr>
              <a:t> </a:t>
            </a:r>
            <a:r>
              <a:rPr lang="en-US" altLang="x-none" sz="2000" dirty="0">
                <a:solidFill>
                  <a:schemeClr val="accent1"/>
                </a:solidFill>
              </a:rPr>
              <a:t>have a </a:t>
            </a:r>
            <a:r>
              <a:rPr lang="en-US" altLang="x-none" sz="2000" b="1" dirty="0">
                <a:solidFill>
                  <a:schemeClr val="accent1"/>
                </a:solidFill>
              </a:rPr>
              <a:t>dedicated type </a:t>
            </a:r>
            <a:r>
              <a:rPr lang="en-US" altLang="x-none" sz="2000" dirty="0">
                <a:solidFill>
                  <a:schemeClr val="accent1"/>
                </a:solidFill>
              </a:rPr>
              <a:t>for strings</a:t>
            </a:r>
          </a:p>
          <a:p>
            <a:r>
              <a:rPr lang="en-US" altLang="x-none" sz="2000" b="1" dirty="0">
                <a:solidFill>
                  <a:schemeClr val="accent1"/>
                </a:solidFill>
              </a:rPr>
              <a:t>Strings are </a:t>
            </a:r>
            <a:r>
              <a:rPr lang="en-US" altLang="x-none" sz="2000" dirty="0">
                <a:solidFill>
                  <a:schemeClr val="tx2"/>
                </a:solidFill>
              </a:rPr>
              <a:t>an </a:t>
            </a:r>
            <a:r>
              <a:rPr lang="en-US" altLang="x-none" sz="2000" b="1" dirty="0">
                <a:solidFill>
                  <a:srgbClr val="00B050"/>
                </a:solidFill>
              </a:rPr>
              <a:t>array of characters</a:t>
            </a:r>
            <a:r>
              <a:rPr lang="en-US" altLang="x-none" sz="2000" dirty="0">
                <a:solidFill>
                  <a:srgbClr val="00B050"/>
                </a:solidFill>
              </a:rPr>
              <a:t> </a:t>
            </a:r>
            <a:r>
              <a:rPr lang="en-US" altLang="x-none" sz="2000" b="1" dirty="0">
                <a:solidFill>
                  <a:schemeClr val="accent1"/>
                </a:solidFill>
              </a:rPr>
              <a:t>terminated by </a:t>
            </a:r>
            <a:r>
              <a:rPr lang="en-US" altLang="x-none" sz="2000" dirty="0">
                <a:solidFill>
                  <a:srgbClr val="FF0000"/>
                </a:solidFill>
              </a:rPr>
              <a:t>a sentinel termination </a:t>
            </a:r>
            <a:r>
              <a:rPr lang="en-US" altLang="x-none" sz="2000" b="1" dirty="0">
                <a:solidFill>
                  <a:srgbClr val="FF0000"/>
                </a:solidFill>
              </a:rPr>
              <a:t>character</a:t>
            </a:r>
          </a:p>
          <a:p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'\0'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is the </a:t>
            </a:r>
            <a:r>
              <a:rPr lang="en-US" sz="2000" b="1" dirty="0">
                <a:solidFill>
                  <a:schemeClr val="accent1"/>
                </a:solidFill>
              </a:rPr>
              <a:t>Null termination character; </a:t>
            </a:r>
            <a:r>
              <a:rPr lang="en-US" sz="2000" dirty="0"/>
              <a:t>has the</a:t>
            </a:r>
            <a:r>
              <a:rPr lang="en-US" sz="2000" b="1" dirty="0"/>
              <a:t> value of zero (do not confuse with '0')</a:t>
            </a:r>
          </a:p>
          <a:p>
            <a:r>
              <a:rPr lang="en-US" sz="2000" dirty="0">
                <a:solidFill>
                  <a:schemeClr val="tx2"/>
                </a:solidFill>
              </a:rPr>
              <a:t>An</a:t>
            </a:r>
            <a:r>
              <a:rPr lang="en-US" sz="2000" b="1" dirty="0">
                <a:solidFill>
                  <a:schemeClr val="accent1"/>
                </a:solidFill>
              </a:rPr>
              <a:t> array of chars </a:t>
            </a:r>
            <a:r>
              <a:rPr lang="en-US" sz="2000" dirty="0">
                <a:solidFill>
                  <a:schemeClr val="tx2"/>
                </a:solidFill>
              </a:rPr>
              <a:t>contains</a:t>
            </a:r>
            <a:r>
              <a:rPr lang="en-US" sz="2000" b="1" dirty="0">
                <a:solidFill>
                  <a:schemeClr val="accent1"/>
                </a:solidFill>
              </a:rPr>
              <a:t> a string only </a:t>
            </a:r>
            <a:r>
              <a:rPr lang="en-US" sz="2000" b="1" u="sng" dirty="0">
                <a:solidFill>
                  <a:schemeClr val="accent1"/>
                </a:solidFill>
              </a:rPr>
              <a:t>when</a:t>
            </a:r>
            <a:r>
              <a:rPr lang="en-US" sz="2000" dirty="0"/>
              <a:t> it is terminated by a </a:t>
            </a:r>
            <a:r>
              <a:rPr lang="en-US" sz="2000" dirty="0">
                <a:solidFill>
                  <a:srgbClr val="C00000"/>
                </a:solidFill>
              </a:rPr>
              <a:t>'\0'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Length of a string </a:t>
            </a:r>
            <a:r>
              <a:rPr lang="en-US" sz="2000" dirty="0">
                <a:solidFill>
                  <a:schemeClr val="tx2"/>
                </a:solidFill>
              </a:rPr>
              <a:t>is the </a:t>
            </a:r>
            <a:r>
              <a:rPr lang="en-US" sz="2000" dirty="0">
                <a:solidFill>
                  <a:schemeClr val="accent1"/>
                </a:solidFill>
              </a:rPr>
              <a:t>number of characters </a:t>
            </a:r>
            <a:r>
              <a:rPr lang="en-US" sz="2000" dirty="0">
                <a:solidFill>
                  <a:schemeClr val="tx2"/>
                </a:solidFill>
              </a:rPr>
              <a:t>in it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u="sng" dirty="0">
                <a:solidFill>
                  <a:srgbClr val="0070C0"/>
                </a:solidFill>
              </a:rPr>
              <a:t>not including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rgbClr val="C00000"/>
                </a:solidFill>
              </a:rPr>
              <a:t>'\0'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Strings in C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are </a:t>
            </a:r>
            <a:r>
              <a:rPr lang="en-US" sz="2000" b="1" u="sng" dirty="0">
                <a:solidFill>
                  <a:schemeClr val="tx1">
                    <a:lumMod val="50000"/>
                  </a:schemeClr>
                </a:solidFill>
              </a:rPr>
              <a:t>not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objects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No embedded information about them,</a:t>
            </a:r>
            <a:r>
              <a:rPr lang="en-US" sz="2000" dirty="0">
                <a:solidFill>
                  <a:schemeClr val="tx2"/>
                </a:solidFill>
              </a:rPr>
              <a:t> you </a:t>
            </a:r>
            <a:r>
              <a:rPr lang="en-US" sz="2000" dirty="0">
                <a:solidFill>
                  <a:srgbClr val="2C895B"/>
                </a:solidFill>
              </a:rPr>
              <a:t>just have a name </a:t>
            </a:r>
            <a:r>
              <a:rPr lang="en-US" sz="2000" dirty="0">
                <a:solidFill>
                  <a:schemeClr val="tx2"/>
                </a:solidFill>
              </a:rPr>
              <a:t>and a memory</a:t>
            </a:r>
            <a:r>
              <a:rPr lang="en-US" sz="2000" dirty="0">
                <a:solidFill>
                  <a:srgbClr val="FF0000"/>
                </a:solidFill>
              </a:rPr>
              <a:t> location</a:t>
            </a:r>
          </a:p>
          <a:p>
            <a:pPr lvl="1"/>
            <a:r>
              <a:rPr lang="en-US" sz="2000" dirty="0"/>
              <a:t>You </a:t>
            </a:r>
            <a:r>
              <a:rPr lang="en-US" sz="2000" dirty="0">
                <a:solidFill>
                  <a:srgbClr val="0070C0"/>
                </a:solidFill>
              </a:rPr>
              <a:t>cannot use </a:t>
            </a:r>
            <a:r>
              <a:rPr lang="en-US" sz="2000" dirty="0">
                <a:solidFill>
                  <a:srgbClr val="FF0000"/>
                </a:solidFill>
              </a:rPr>
              <a:t>+</a:t>
            </a:r>
            <a:r>
              <a:rPr lang="en-US" sz="2000" dirty="0"/>
              <a:t> or </a:t>
            </a:r>
            <a:r>
              <a:rPr lang="en-US" sz="2000" dirty="0">
                <a:solidFill>
                  <a:srgbClr val="FF0000"/>
                </a:solidFill>
              </a:rPr>
              <a:t>+=</a:t>
            </a:r>
            <a:r>
              <a:rPr lang="en-US" sz="2000" dirty="0"/>
              <a:t> to concatenate strings in C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For example, </a:t>
            </a:r>
            <a:r>
              <a:rPr lang="en-US" sz="2000" dirty="0">
                <a:solidFill>
                  <a:srgbClr val="0070C0"/>
                </a:solidFill>
              </a:rPr>
              <a:t>you must </a:t>
            </a:r>
            <a:r>
              <a:rPr lang="en-US" sz="2000" b="1" dirty="0">
                <a:solidFill>
                  <a:srgbClr val="2C895B"/>
                </a:solidFill>
              </a:rPr>
              <a:t>calculate string length </a:t>
            </a:r>
            <a:r>
              <a:rPr lang="en-US" sz="2000" dirty="0">
                <a:solidFill>
                  <a:srgbClr val="0070C0"/>
                </a:solidFill>
              </a:rPr>
              <a:t>using code at runtime looking for the sentinel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5" name="Group 63">
            <a:extLst>
              <a:ext uri="{FF2B5EF4-FFF2-40B4-BE49-F238E27FC236}">
                <a16:creationId xmlns:a16="http://schemas.microsoft.com/office/drawing/2014/main" id="{6606A6C2-535D-6F42-B6D9-24B2803C829B}"/>
              </a:ext>
            </a:extLst>
          </p:cNvPr>
          <p:cNvGraphicFramePr>
            <a:graphicFrameLocks noGrp="1"/>
          </p:cNvGraphicFramePr>
          <p:nvPr/>
        </p:nvGraphicFramePr>
        <p:xfrm>
          <a:off x="2102962" y="5261638"/>
          <a:ext cx="5354219" cy="830263"/>
        </p:xfrm>
        <a:graphic>
          <a:graphicData uri="http://schemas.openxmlformats.org/drawingml/2006/table">
            <a:tbl>
              <a:tblPr/>
              <a:tblGrid>
                <a:gridCol w="966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93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3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char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749F9641-58BB-7349-83C8-720B7A948C34}"/>
              </a:ext>
            </a:extLst>
          </p:cNvPr>
          <p:cNvGrpSpPr/>
          <p:nvPr/>
        </p:nvGrpSpPr>
        <p:grpSpPr>
          <a:xfrm>
            <a:off x="2638520" y="4775054"/>
            <a:ext cx="4756430" cy="729083"/>
            <a:chOff x="6807902" y="93218"/>
            <a:chExt cx="4756430" cy="729083"/>
          </a:xfrm>
        </p:grpSpPr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B477FC85-0C75-0441-AAA5-3051A461857C}"/>
                </a:ext>
              </a:extLst>
            </p:cNvPr>
            <p:cNvSpPr/>
            <p:nvPr/>
          </p:nvSpPr>
          <p:spPr>
            <a:xfrm rot="5400000">
              <a:off x="8871931" y="-1120685"/>
              <a:ext cx="337981" cy="3547992"/>
            </a:xfrm>
            <a:prstGeom prst="leftBrac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6F9CB9-02C7-4D49-A9E7-287AFC80637F}"/>
                </a:ext>
              </a:extLst>
            </p:cNvPr>
            <p:cNvSpPr txBox="1"/>
            <p:nvPr/>
          </p:nvSpPr>
          <p:spPr>
            <a:xfrm>
              <a:off x="6807902" y="93218"/>
              <a:ext cx="47564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length of the string: number of char (= 5)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5D2D5E-858B-AD4B-9AB6-B3B83D628E07}"/>
              </a:ext>
            </a:extLst>
          </p:cNvPr>
          <p:cNvGrpSpPr/>
          <p:nvPr/>
        </p:nvGrpSpPr>
        <p:grpSpPr>
          <a:xfrm>
            <a:off x="2638520" y="6128705"/>
            <a:ext cx="5610831" cy="649835"/>
            <a:chOff x="6757978" y="521835"/>
            <a:chExt cx="5610831" cy="64983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248325-F478-2A47-A267-F74C938A7C20}"/>
                </a:ext>
              </a:extLst>
            </p:cNvPr>
            <p:cNvSpPr txBox="1"/>
            <p:nvPr/>
          </p:nvSpPr>
          <p:spPr>
            <a:xfrm>
              <a:off x="6757978" y="771560"/>
              <a:ext cx="56108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length (size) of the array </a:t>
              </a:r>
              <a:r>
                <a:rPr lang="en-US" sz="2000" dirty="0">
                  <a:solidFill>
                    <a:schemeClr val="accent3"/>
                  </a:solidFill>
                </a:rPr>
                <a:t>in number of char (= 6)</a:t>
              </a:r>
            </a:p>
          </p:txBody>
        </p: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476F4228-C3CD-C740-BD70-4FBB8045D320}"/>
                </a:ext>
              </a:extLst>
            </p:cNvPr>
            <p:cNvSpPr/>
            <p:nvPr/>
          </p:nvSpPr>
          <p:spPr>
            <a:xfrm rot="16200000">
              <a:off x="9232454" y="-1552376"/>
              <a:ext cx="338554" cy="4486976"/>
            </a:xfrm>
            <a:prstGeom prst="leftBrace">
              <a:avLst/>
            </a:prstGeom>
            <a:ln w="2222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EED76ED-1FC8-9342-85DD-6E5C660999C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1343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EF804-41B3-8141-986B-E10433AA3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34" y="229100"/>
            <a:ext cx="7393950" cy="421134"/>
          </a:xfrm>
        </p:spPr>
        <p:txBody>
          <a:bodyPr/>
          <a:lstStyle/>
          <a:p>
            <a:r>
              <a:rPr lang="en-US" dirty="0"/>
              <a:t>C Strings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AC76A-3218-2748-883D-D5CA0E6C035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6734" y="902026"/>
            <a:ext cx="11898531" cy="318308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First</a:t>
            </a:r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'\0'</a:t>
            </a:r>
            <a:r>
              <a:rPr lang="en-US" sz="2200" b="1" dirty="0">
                <a:solidFill>
                  <a:schemeClr val="accent1"/>
                </a:solidFill>
              </a:rPr>
              <a:t> </a:t>
            </a:r>
            <a:r>
              <a:rPr lang="en-US" sz="2200" b="1" u="sng" dirty="0">
                <a:solidFill>
                  <a:schemeClr val="accent1"/>
                </a:solidFill>
              </a:rPr>
              <a:t>encountered</a:t>
            </a:r>
            <a:r>
              <a:rPr lang="en-US" sz="2200" b="1" dirty="0">
                <a:solidFill>
                  <a:schemeClr val="accent1"/>
                </a:solidFill>
              </a:rPr>
              <a:t> from the start of the string </a:t>
            </a:r>
            <a:r>
              <a:rPr lang="en-US" sz="2200" dirty="0"/>
              <a:t>always indicates the </a:t>
            </a:r>
            <a:r>
              <a:rPr lang="en-US" sz="2200" dirty="0">
                <a:solidFill>
                  <a:schemeClr val="accent1"/>
                </a:solidFill>
              </a:rPr>
              <a:t>end of a string</a:t>
            </a:r>
            <a:endParaRPr lang="en-US" sz="2200" b="1" dirty="0">
              <a:solidFill>
                <a:schemeClr val="accent1"/>
              </a:solidFill>
            </a:endParaRP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n-US" sz="2200" dirty="0"/>
              <a:t> </a:t>
            </a:r>
            <a:r>
              <a:rPr lang="en-US" sz="2200" b="1" dirty="0">
                <a:solidFill>
                  <a:schemeClr val="accent1"/>
                </a:solidFill>
              </a:rPr>
              <a:t>'\0' </a:t>
            </a:r>
            <a:r>
              <a:rPr lang="en-US" sz="2200" b="1" dirty="0">
                <a:solidFill>
                  <a:srgbClr val="FF0000"/>
                </a:solidFill>
              </a:rPr>
              <a:t>does not have to be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the </a:t>
            </a:r>
            <a:r>
              <a:rPr lang="en-US" sz="2200" b="1" dirty="0">
                <a:solidFill>
                  <a:srgbClr val="0070C0"/>
                </a:solidFill>
              </a:rPr>
              <a:t>last element in the space allocated to the array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But String</a:t>
            </a:r>
            <a:r>
              <a:rPr lang="en-US" sz="2200" b="1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rgbClr val="2C895B"/>
                </a:solidFill>
              </a:rPr>
              <a:t>length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always </a:t>
            </a:r>
            <a:r>
              <a:rPr lang="en-US" sz="2200" dirty="0">
                <a:solidFill>
                  <a:srgbClr val="7030A0"/>
                </a:solidFill>
              </a:rPr>
              <a:t>less than the size of the array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it is contained in</a:t>
            </a:r>
          </a:p>
          <a:p>
            <a:r>
              <a:rPr lang="en-US" sz="2200" dirty="0">
                <a:solidFill>
                  <a:srgbClr val="F37440"/>
                </a:solidFill>
              </a:rPr>
              <a:t>In the example below</a:t>
            </a:r>
            <a:r>
              <a:rPr lang="en-US" sz="2200" dirty="0"/>
              <a:t>, the array </a:t>
            </a:r>
            <a:r>
              <a:rPr lang="en-US" sz="2200" dirty="0" err="1">
                <a:solidFill>
                  <a:srgbClr val="0070C0"/>
                </a:solidFill>
              </a:rPr>
              <a:t>buf</a:t>
            </a:r>
            <a:r>
              <a:rPr lang="en-US" sz="2200" dirty="0">
                <a:solidFill>
                  <a:srgbClr val="0070C0"/>
                </a:solidFill>
              </a:rPr>
              <a:t> contains </a:t>
            </a:r>
            <a:r>
              <a:rPr lang="en-US" sz="2200" u="sng" dirty="0">
                <a:solidFill>
                  <a:srgbClr val="0070C0"/>
                </a:solidFill>
              </a:rPr>
              <a:t>two strings </a:t>
            </a:r>
            <a:r>
              <a:rPr lang="en-US" sz="2200" dirty="0">
                <a:solidFill>
                  <a:srgbClr val="0070C0"/>
                </a:solidFill>
              </a:rPr>
              <a:t>(but only </a:t>
            </a:r>
            <a:r>
              <a:rPr lang="en-US" sz="2200" i="1" dirty="0">
                <a:solidFill>
                  <a:schemeClr val="accent3"/>
                </a:solidFill>
              </a:rPr>
              <a:t>cat</a:t>
            </a:r>
            <a:r>
              <a:rPr lang="en-US" sz="2200" dirty="0">
                <a:solidFill>
                  <a:srgbClr val="0070C0"/>
                </a:solidFill>
              </a:rPr>
              <a:t> is seen as the string)</a:t>
            </a:r>
            <a:endParaRPr lang="en-US" sz="2200" u="sng" dirty="0">
              <a:solidFill>
                <a:srgbClr val="0070C0"/>
              </a:solidFill>
            </a:endParaRP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One string starts at </a:t>
            </a:r>
            <a:r>
              <a:rPr lang="en-US" sz="2200" dirty="0">
                <a:solidFill>
                  <a:srgbClr val="2C895B"/>
                </a:solidFill>
              </a:rPr>
              <a:t>&amp;(</a:t>
            </a:r>
            <a:r>
              <a:rPr lang="en-US" sz="2200" dirty="0" err="1">
                <a:solidFill>
                  <a:srgbClr val="2C895B"/>
                </a:solidFill>
              </a:rPr>
              <a:t>buf</a:t>
            </a:r>
            <a:r>
              <a:rPr lang="en-US" sz="2200" dirty="0">
                <a:solidFill>
                  <a:srgbClr val="2C895B"/>
                </a:solidFill>
              </a:rPr>
              <a:t>[0])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is  </a:t>
            </a:r>
            <a:r>
              <a:rPr lang="en-US" sz="2200" dirty="0">
                <a:solidFill>
                  <a:srgbClr val="F37440"/>
                </a:solidFill>
              </a:rPr>
              <a:t>"cat"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with a </a:t>
            </a:r>
            <a:r>
              <a:rPr lang="en-US" sz="2200" dirty="0">
                <a:solidFill>
                  <a:schemeClr val="accent5"/>
                </a:solidFill>
              </a:rPr>
              <a:t>string length </a:t>
            </a:r>
            <a:r>
              <a:rPr lang="en-US" sz="2200" dirty="0">
                <a:solidFill>
                  <a:schemeClr val="tx2"/>
                </a:solidFill>
              </a:rPr>
              <a:t>of</a:t>
            </a:r>
            <a:r>
              <a:rPr lang="en-US" sz="2200" dirty="0">
                <a:solidFill>
                  <a:schemeClr val="accent5"/>
                </a:solidFill>
              </a:rPr>
              <a:t> 3</a:t>
            </a:r>
          </a:p>
          <a:p>
            <a:pPr lvl="1"/>
            <a:r>
              <a:rPr lang="en-US" sz="2200" dirty="0"/>
              <a:t>The other string starts at </a:t>
            </a:r>
            <a:r>
              <a:rPr lang="en-US" sz="2200" dirty="0">
                <a:solidFill>
                  <a:srgbClr val="2C895B"/>
                </a:solidFill>
              </a:rPr>
              <a:t>&amp;(b[4])</a:t>
            </a:r>
            <a:r>
              <a:rPr lang="en-US" sz="2200" dirty="0"/>
              <a:t> is </a:t>
            </a:r>
            <a:r>
              <a:rPr lang="en-US" sz="2200" dirty="0">
                <a:solidFill>
                  <a:srgbClr val="F37440"/>
                </a:solidFill>
              </a:rPr>
              <a:t>"o" </a:t>
            </a:r>
            <a:r>
              <a:rPr lang="en-US" sz="2200" dirty="0"/>
              <a:t>with a </a:t>
            </a:r>
            <a:r>
              <a:rPr lang="en-US" sz="2200" dirty="0">
                <a:solidFill>
                  <a:schemeClr val="accent5"/>
                </a:solidFill>
              </a:rPr>
              <a:t>string length </a:t>
            </a:r>
            <a:r>
              <a:rPr lang="en-US" sz="2200" dirty="0">
                <a:solidFill>
                  <a:schemeClr val="tx2"/>
                </a:solidFill>
              </a:rPr>
              <a:t>of</a:t>
            </a:r>
            <a:r>
              <a:rPr lang="en-US" sz="2200" dirty="0">
                <a:solidFill>
                  <a:schemeClr val="accent5"/>
                </a:solidFill>
              </a:rPr>
              <a:t> 1</a:t>
            </a:r>
          </a:p>
          <a:p>
            <a:pPr lvl="1"/>
            <a:r>
              <a:rPr lang="en-US" sz="2200" dirty="0">
                <a:solidFill>
                  <a:srgbClr val="F37440"/>
                </a:solidFill>
              </a:rPr>
              <a:t>"o"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has two bytes: </a:t>
            </a:r>
            <a:r>
              <a:rPr lang="en-US" sz="2200" dirty="0">
                <a:solidFill>
                  <a:srgbClr val="F37440"/>
                </a:solidFill>
              </a:rPr>
              <a:t>'o'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and </a:t>
            </a:r>
            <a:r>
              <a:rPr lang="en-US" sz="2200" dirty="0">
                <a:solidFill>
                  <a:srgbClr val="F37440"/>
                </a:solidFill>
              </a:rPr>
              <a:t>'\0'</a:t>
            </a:r>
          </a:p>
        </p:txBody>
      </p:sp>
      <p:graphicFrame>
        <p:nvGraphicFramePr>
          <p:cNvPr id="14" name="Group 63">
            <a:extLst>
              <a:ext uri="{FF2B5EF4-FFF2-40B4-BE49-F238E27FC236}">
                <a16:creationId xmlns:a16="http://schemas.microsoft.com/office/drawing/2014/main" id="{B99434BB-4726-A446-A79E-CB988D010F3C}"/>
              </a:ext>
            </a:extLst>
          </p:cNvPr>
          <p:cNvGraphicFramePr>
            <a:graphicFrameLocks noGrp="1"/>
          </p:cNvGraphicFramePr>
          <p:nvPr/>
        </p:nvGraphicFramePr>
        <p:xfrm>
          <a:off x="3059845" y="4719233"/>
          <a:ext cx="5501540" cy="1249363"/>
        </p:xfrm>
        <a:graphic>
          <a:graphicData uri="http://schemas.openxmlformats.org/drawingml/2006/table">
            <a:tbl>
              <a:tblPr/>
              <a:tblGrid>
                <a:gridCol w="861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82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8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2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9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25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49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'c'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'a'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't'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0x63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0x61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0x74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0x6f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3420703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988D1F52-1811-F942-BF35-BE670E522420}"/>
              </a:ext>
            </a:extLst>
          </p:cNvPr>
          <p:cNvGrpSpPr/>
          <p:nvPr/>
        </p:nvGrpSpPr>
        <p:grpSpPr>
          <a:xfrm>
            <a:off x="1671593" y="4269324"/>
            <a:ext cx="4641460" cy="708035"/>
            <a:chOff x="4914819" y="114841"/>
            <a:chExt cx="4641460" cy="708035"/>
          </a:xfrm>
        </p:grpSpPr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3FE52692-5233-4749-864A-6FB7AD49430E}"/>
                </a:ext>
              </a:extLst>
            </p:cNvPr>
            <p:cNvSpPr/>
            <p:nvPr/>
          </p:nvSpPr>
          <p:spPr>
            <a:xfrm rot="5400000">
              <a:off x="8242326" y="-491078"/>
              <a:ext cx="338554" cy="2289353"/>
            </a:xfrm>
            <a:prstGeom prst="leftBrac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A48358-937E-5948-8028-90C4B26416AB}"/>
                </a:ext>
              </a:extLst>
            </p:cNvPr>
            <p:cNvSpPr txBox="1"/>
            <p:nvPr/>
          </p:nvSpPr>
          <p:spPr>
            <a:xfrm>
              <a:off x="4914819" y="114841"/>
              <a:ext cx="41168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string length: number of char (= 3)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243B63F-F62B-B44B-8C53-6859DC3516A5}"/>
              </a:ext>
            </a:extLst>
          </p:cNvPr>
          <p:cNvGrpSpPr/>
          <p:nvPr/>
        </p:nvGrpSpPr>
        <p:grpSpPr>
          <a:xfrm>
            <a:off x="3323072" y="6051048"/>
            <a:ext cx="5610831" cy="719588"/>
            <a:chOff x="6603585" y="934478"/>
            <a:chExt cx="5610831" cy="71958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79E07DE-4A77-B448-A962-F5DEEED5F4FA}"/>
                </a:ext>
              </a:extLst>
            </p:cNvPr>
            <p:cNvSpPr txBox="1"/>
            <p:nvPr/>
          </p:nvSpPr>
          <p:spPr>
            <a:xfrm>
              <a:off x="6603585" y="1253956"/>
              <a:ext cx="56108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3"/>
                  </a:solidFill>
                </a:rPr>
                <a:t>length (size) of the array in number of char (= 6)</a:t>
              </a:r>
            </a:p>
          </p:txBody>
        </p:sp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ED27F35A-5B48-784F-992D-AD75760121F7}"/>
                </a:ext>
              </a:extLst>
            </p:cNvPr>
            <p:cNvSpPr/>
            <p:nvPr/>
          </p:nvSpPr>
          <p:spPr>
            <a:xfrm rot="16200000">
              <a:off x="9239724" y="-1139733"/>
              <a:ext cx="338554" cy="4486976"/>
            </a:xfrm>
            <a:prstGeom prst="leftBrace">
              <a:avLst/>
            </a:prstGeom>
            <a:ln w="2222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EED76ED-1FC8-9342-85DD-6E5C660999C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100936A-B6EC-0740-8E48-E0CB36C8D042}"/>
              </a:ext>
            </a:extLst>
          </p:cNvPr>
          <p:cNvGrpSpPr/>
          <p:nvPr/>
        </p:nvGrpSpPr>
        <p:grpSpPr>
          <a:xfrm>
            <a:off x="6220771" y="4298608"/>
            <a:ext cx="4046301" cy="678751"/>
            <a:chOff x="5469646" y="4421516"/>
            <a:chExt cx="4046301" cy="678751"/>
          </a:xfrm>
        </p:grpSpPr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4857C680-187E-244F-BE81-17FE5DCBB1C7}"/>
                </a:ext>
              </a:extLst>
            </p:cNvPr>
            <p:cNvSpPr/>
            <p:nvPr/>
          </p:nvSpPr>
          <p:spPr>
            <a:xfrm rot="5400000">
              <a:off x="6556540" y="4581048"/>
              <a:ext cx="338554" cy="699884"/>
            </a:xfrm>
            <a:prstGeom prst="leftBrac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479B0C-8522-A74C-B8B3-84A17AE8BEC5}"/>
                </a:ext>
              </a:extLst>
            </p:cNvPr>
            <p:cNvSpPr txBox="1"/>
            <p:nvPr/>
          </p:nvSpPr>
          <p:spPr>
            <a:xfrm>
              <a:off x="5469646" y="4421516"/>
              <a:ext cx="40463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</a:rPr>
                <a:t>string length: number of char (= 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987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071AE-54E3-7949-9AF8-A25815407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43972"/>
          </a:xfrm>
        </p:spPr>
        <p:txBody>
          <a:bodyPr/>
          <a:lstStyle/>
          <a:p>
            <a:r>
              <a:rPr lang="en-US" dirty="0"/>
              <a:t>Defining Strings: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BC927-6D1F-8E4F-9332-9BD22E14D6E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97443" y="1282262"/>
            <a:ext cx="11880376" cy="145042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When you </a:t>
            </a:r>
            <a:r>
              <a:rPr lang="en-US" sz="2400" dirty="0">
                <a:solidFill>
                  <a:schemeClr val="accent1"/>
                </a:solidFill>
              </a:rPr>
              <a:t>combine </a:t>
            </a:r>
            <a:r>
              <a:rPr lang="en-US" sz="2400" dirty="0">
                <a:solidFill>
                  <a:schemeClr val="tx2"/>
                </a:solidFill>
              </a:rPr>
              <a:t>the</a:t>
            </a:r>
            <a:r>
              <a:rPr lang="en-US" sz="2400" dirty="0">
                <a:solidFill>
                  <a:schemeClr val="accent1"/>
                </a:solidFill>
              </a:rPr>
              <a:t> automatic length definition for arrays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with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1"/>
                </a:solidFill>
              </a:rPr>
              <a:t>double quote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(") </a:t>
            </a:r>
            <a:r>
              <a:rPr lang="en-US" sz="2400" b="1" dirty="0">
                <a:solidFill>
                  <a:srgbClr val="0070C0"/>
                </a:solidFill>
              </a:rPr>
              <a:t>initialization</a:t>
            </a:r>
            <a:endParaRPr lang="en-US" sz="2400" dirty="0"/>
          </a:p>
          <a:p>
            <a:pPr lvl="1"/>
            <a:r>
              <a:rPr lang="en-US" sz="2400" dirty="0"/>
              <a:t>C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ompiler automatically </a:t>
            </a:r>
            <a:r>
              <a:rPr lang="en-US" sz="2400" dirty="0">
                <a:solidFill>
                  <a:schemeClr val="accent1"/>
                </a:solidFill>
              </a:rPr>
              <a:t>adds the null terminator</a:t>
            </a:r>
            <a:r>
              <a:rPr lang="en-US" sz="2400" dirty="0"/>
              <a:t>  '\0'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for you </a:t>
            </a:r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5F09BF-17B1-794E-8ED1-620AFFF327F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6707B0-3720-E547-93DB-0553C4D96C56}"/>
              </a:ext>
            </a:extLst>
          </p:cNvPr>
          <p:cNvSpPr/>
          <p:nvPr/>
        </p:nvSpPr>
        <p:spPr bwMode="auto">
          <a:xfrm>
            <a:off x="155812" y="3184879"/>
            <a:ext cx="11880376" cy="1891700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a[4]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{'c', 'a', 't', '\0'}; 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b[]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"cat";  		    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compiler calculates size, adds '\0' 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c[] 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{'c', 'a', 't',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'\0',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'a, 'b'};  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array size 6, first string length 3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empty[]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"";  	    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empty string – contains '\0' 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	     // string length = 0</a:t>
            </a:r>
          </a:p>
        </p:txBody>
      </p:sp>
    </p:spTree>
    <p:extLst>
      <p:ext uri="{BB962C8B-B14F-4D97-AF65-F5344CB8AC3E}">
        <p14:creationId xmlns:p14="http://schemas.microsoft.com/office/powerpoint/2010/main" val="186482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A7FC2C-998A-1A43-8532-FE9C06DAF5C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025293" y="771674"/>
            <a:ext cx="7690846" cy="201327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</a:rPr>
              <a:t>Decimal is base 10 and 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B0F0"/>
                </a:solidFill>
              </a:rPr>
              <a:t>Hexadecimal is base 16</a:t>
            </a:r>
            <a:r>
              <a:rPr lang="en-US" sz="2000" dirty="0"/>
              <a:t>, </a:t>
            </a:r>
            <a:endParaRPr lang="en-US" sz="2000" dirty="0">
              <a:solidFill>
                <a:schemeClr val="accent3"/>
              </a:solidFill>
            </a:endParaRPr>
          </a:p>
          <a:p>
            <a:r>
              <a:rPr lang="en-US" sz="2000" b="1" dirty="0">
                <a:solidFill>
                  <a:srgbClr val="00B0F0"/>
                </a:solidFill>
              </a:rPr>
              <a:t>Hex digits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have 16 values 0 - 9  a - f (written in C as </a:t>
            </a:r>
            <a:r>
              <a:rPr lang="en-US" sz="2000" dirty="0">
                <a:solidFill>
                  <a:srgbClr val="0070C0"/>
                </a:solidFill>
              </a:rPr>
              <a:t>0x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0 – </a:t>
            </a:r>
            <a:r>
              <a:rPr lang="en-US" sz="2000" dirty="0">
                <a:solidFill>
                  <a:srgbClr val="0070C0"/>
                </a:solidFill>
              </a:rPr>
              <a:t>0x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f)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No standard prefix in C for binary (most use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hex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) </a:t>
            </a:r>
            <a:endParaRPr lang="en-US" sz="2000" dirty="0"/>
          </a:p>
          <a:p>
            <a:pPr lvl="1"/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gcc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(compiler) allows </a:t>
            </a:r>
            <a:r>
              <a:rPr lang="en-US" sz="2000" dirty="0">
                <a:solidFill>
                  <a:srgbClr val="0070C0"/>
                </a:solidFill>
              </a:rPr>
              <a:t>0b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prefix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others might not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EF59E7-3544-2C47-A0E9-FA7E45798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97" y="139663"/>
            <a:ext cx="10515600" cy="525966"/>
          </a:xfrm>
        </p:spPr>
        <p:txBody>
          <a:bodyPr/>
          <a:lstStyle/>
          <a:p>
            <a:r>
              <a:rPr lang="en-US" dirty="0"/>
              <a:t>Number Base Overview (as written in C)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4F81C14-52A7-B448-8B68-B9644CC8F33E}"/>
              </a:ext>
            </a:extLst>
          </p:cNvPr>
          <p:cNvGraphicFramePr>
            <a:graphicFrameLocks noGrp="1"/>
          </p:cNvGraphicFramePr>
          <p:nvPr/>
        </p:nvGraphicFramePr>
        <p:xfrm>
          <a:off x="289110" y="3035366"/>
          <a:ext cx="11602814" cy="132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518">
                  <a:extLst>
                    <a:ext uri="{9D8B030D-6E8A-4147-A177-3AD203B41FA5}">
                      <a16:colId xmlns:a16="http://schemas.microsoft.com/office/drawing/2014/main" val="39072302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1475302328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947060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653598114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6206888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488825259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573835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39543835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789219158"/>
                    </a:ext>
                  </a:extLst>
                </a:gridCol>
              </a:tblGrid>
              <a:tr h="206275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 digit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242248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92737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3111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9ED8BD-B1AA-EE4F-8608-1FD928343777}"/>
              </a:ext>
            </a:extLst>
          </p:cNvPr>
          <p:cNvGraphicFramePr>
            <a:graphicFrameLocks noGrp="1"/>
          </p:cNvGraphicFramePr>
          <p:nvPr/>
        </p:nvGraphicFramePr>
        <p:xfrm>
          <a:off x="289110" y="4860595"/>
          <a:ext cx="11602814" cy="14160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518">
                  <a:extLst>
                    <a:ext uri="{9D8B030D-6E8A-4147-A177-3AD203B41FA5}">
                      <a16:colId xmlns:a16="http://schemas.microsoft.com/office/drawing/2014/main" val="39072302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1475302328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947060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653598114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6206888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488825259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573835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39543835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789219158"/>
                    </a:ext>
                  </a:extLst>
                </a:gridCol>
              </a:tblGrid>
              <a:tr h="487879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 digit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242248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92737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3111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A9A3767-DE90-F143-8031-75925D06AFB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17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B47E2-09ED-1E46-B02E-AF1AC64A1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60803"/>
            <a:ext cx="10515600" cy="483738"/>
          </a:xfrm>
        </p:spPr>
        <p:txBody>
          <a:bodyPr/>
          <a:lstStyle/>
          <a:p>
            <a:r>
              <a:rPr lang="en-US" dirty="0"/>
              <a:t>Background: Different Ways to Pass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94ED4-8AB6-1B4C-9C88-2F897F6D3E0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482" y="1057241"/>
            <a:ext cx="10768559" cy="490877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2400" b="1" dirty="0">
                <a:solidFill>
                  <a:srgbClr val="0070C0"/>
                </a:solidFill>
              </a:rPr>
              <a:t>Call-by-reference (or pass by reference)</a:t>
            </a:r>
          </a:p>
          <a:p>
            <a:pPr lvl="1"/>
            <a:r>
              <a:rPr lang="en-US" sz="2400" dirty="0"/>
              <a:t>Parameter in the called function is an </a:t>
            </a:r>
            <a:r>
              <a:rPr lang="en-US" sz="2400" b="1" i="1" u="sng" dirty="0"/>
              <a:t>alias</a:t>
            </a:r>
            <a:r>
              <a:rPr lang="en-US" sz="2400" dirty="0"/>
              <a:t> (</a:t>
            </a:r>
            <a:r>
              <a:rPr lang="en-US" sz="2400" dirty="0">
                <a:solidFill>
                  <a:schemeClr val="accent5"/>
                </a:solidFill>
              </a:rPr>
              <a:t>references the same memory location</a:t>
            </a:r>
            <a:r>
              <a:rPr lang="en-US" sz="2400" dirty="0"/>
              <a:t>) for the supplied argument</a:t>
            </a:r>
          </a:p>
          <a:p>
            <a:pPr lvl="1"/>
            <a:r>
              <a:rPr lang="en-US" sz="2400" dirty="0"/>
              <a:t>Modifying the parameter modifies the calling argument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400" b="1" dirty="0">
                <a:solidFill>
                  <a:schemeClr val="accent5"/>
                </a:solidFill>
              </a:rPr>
              <a:t>Call-by-value</a:t>
            </a:r>
            <a:r>
              <a:rPr lang="en-US" sz="2400" dirty="0">
                <a:solidFill>
                  <a:schemeClr val="accent5"/>
                </a:solidFill>
              </a:rPr>
              <a:t>  (or pass by value) (C)</a:t>
            </a:r>
            <a:endParaRPr lang="en-US" sz="2400" dirty="0"/>
          </a:p>
          <a:p>
            <a:pPr lvl="1"/>
            <a:r>
              <a:rPr lang="en-US" sz="2400" dirty="0"/>
              <a:t>What </a:t>
            </a:r>
            <a:r>
              <a:rPr lang="en-US" sz="2400" b="1" dirty="0">
                <a:solidFill>
                  <a:schemeClr val="accent3"/>
                </a:solidFill>
              </a:rPr>
              <a:t>Called</a:t>
            </a:r>
            <a:r>
              <a:rPr lang="en-US" sz="2400" dirty="0"/>
              <a:t> Function Does</a:t>
            </a:r>
          </a:p>
          <a:p>
            <a:pPr lvl="2"/>
            <a:r>
              <a:rPr lang="en-US" sz="2400" dirty="0">
                <a:solidFill>
                  <a:schemeClr val="accent1"/>
                </a:solidFill>
              </a:rPr>
              <a:t>Passed Parameters </a:t>
            </a:r>
            <a:r>
              <a:rPr lang="en-US" sz="2400" dirty="0">
                <a:solidFill>
                  <a:schemeClr val="tx2"/>
                </a:solidFill>
              </a:rPr>
              <a:t>are used </a:t>
            </a:r>
            <a:r>
              <a:rPr lang="en-US" sz="2400" dirty="0">
                <a:solidFill>
                  <a:schemeClr val="accent1"/>
                </a:solidFill>
              </a:rPr>
              <a:t>like local variables</a:t>
            </a:r>
          </a:p>
          <a:p>
            <a:pPr lvl="2"/>
            <a:r>
              <a:rPr lang="en-US" sz="2400" dirty="0">
                <a:solidFill>
                  <a:srgbClr val="F37440"/>
                </a:solidFill>
              </a:rPr>
              <a:t>Modifying </a:t>
            </a:r>
            <a:r>
              <a:rPr lang="en-US" sz="2400" dirty="0">
                <a:solidFill>
                  <a:schemeClr val="tx2"/>
                </a:solidFill>
              </a:rPr>
              <a:t>the</a:t>
            </a:r>
            <a:r>
              <a:rPr lang="en-US" sz="2400" dirty="0">
                <a:solidFill>
                  <a:srgbClr val="F37440"/>
                </a:solidFill>
              </a:rPr>
              <a:t> passed parameter </a:t>
            </a:r>
            <a:r>
              <a:rPr lang="en-US" sz="2400" dirty="0">
                <a:solidFill>
                  <a:schemeClr val="tx2"/>
                </a:solidFill>
              </a:rPr>
              <a:t>in the </a:t>
            </a:r>
            <a:r>
              <a:rPr lang="en-US" sz="2400" dirty="0">
                <a:solidFill>
                  <a:srgbClr val="F37440"/>
                </a:solidFill>
              </a:rPr>
              <a:t>function </a:t>
            </a:r>
            <a:r>
              <a:rPr lang="en-US" sz="2400" dirty="0">
                <a:solidFill>
                  <a:schemeClr val="tx2"/>
                </a:solidFill>
              </a:rPr>
              <a:t>is</a:t>
            </a:r>
            <a:r>
              <a:rPr lang="en-US" sz="2400" dirty="0">
                <a:solidFill>
                  <a:srgbClr val="F37440"/>
                </a:solidFill>
              </a:rPr>
              <a:t> allowed </a:t>
            </a:r>
            <a:r>
              <a:rPr lang="en-US" sz="2400" dirty="0">
                <a:solidFill>
                  <a:schemeClr val="tx2"/>
                </a:solidFill>
              </a:rPr>
              <a:t>just like a</a:t>
            </a:r>
            <a:r>
              <a:rPr lang="en-US" sz="2400" dirty="0">
                <a:solidFill>
                  <a:srgbClr val="F37440"/>
                </a:solidFill>
              </a:rPr>
              <a:t> </a:t>
            </a:r>
            <a:r>
              <a:rPr lang="en-US" sz="2400" dirty="0">
                <a:solidFill>
                  <a:srgbClr val="2C895B"/>
                </a:solidFill>
              </a:rPr>
              <a:t>local variable</a:t>
            </a:r>
          </a:p>
          <a:p>
            <a:pPr lvl="2"/>
            <a:r>
              <a:rPr lang="en-US" sz="2400" dirty="0"/>
              <a:t>So, writing to the parameter, </a:t>
            </a:r>
            <a:r>
              <a:rPr lang="en-US" sz="2400" b="1" i="1" u="sng" dirty="0"/>
              <a:t>only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37440"/>
                </a:solidFill>
              </a:rPr>
              <a:t>changes the </a:t>
            </a:r>
            <a:r>
              <a:rPr lang="en-US" sz="2400" b="1" i="1" u="sng" dirty="0">
                <a:solidFill>
                  <a:srgbClr val="F37440"/>
                </a:solidFill>
              </a:rPr>
              <a:t>copy</a:t>
            </a:r>
            <a:endParaRPr lang="en-US" sz="2400" b="1" i="1" u="sng" dirty="0"/>
          </a:p>
          <a:p>
            <a:pPr marL="344487" indent="-342900"/>
            <a:r>
              <a:rPr lang="en-US" sz="2400" dirty="0"/>
              <a:t>The </a:t>
            </a:r>
            <a:r>
              <a:rPr lang="en-US" sz="2400" dirty="0">
                <a:solidFill>
                  <a:srgbClr val="0070C0"/>
                </a:solidFill>
              </a:rPr>
              <a:t>return value from a function</a:t>
            </a:r>
            <a:r>
              <a:rPr lang="en-US" sz="2400" dirty="0"/>
              <a:t> in C is </a:t>
            </a:r>
            <a:r>
              <a:rPr lang="en-US" sz="2400" b="1" dirty="0">
                <a:solidFill>
                  <a:srgbClr val="0070C0"/>
                </a:solidFill>
              </a:rPr>
              <a:t>by value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55811C-1355-8E4E-B727-D2182601E8A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1096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 animBg="1"/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69F5-11D1-D44B-9C4A-5E36B3CC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76" y="49088"/>
            <a:ext cx="10515600" cy="543765"/>
          </a:xfrm>
        </p:spPr>
        <p:txBody>
          <a:bodyPr/>
          <a:lstStyle/>
          <a:p>
            <a:r>
              <a:rPr lang="en-US" dirty="0"/>
              <a:t>Passing Parameters – Call by Value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DF678-38CD-624F-A246-A5465CCFB65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9666" y="4398650"/>
            <a:ext cx="10932668" cy="235718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when 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 </a:t>
            </a:r>
            <a:r>
              <a:rPr lang="en-US" sz="2400" dirty="0"/>
              <a:t>is called</a:t>
            </a:r>
            <a:r>
              <a:rPr lang="en-US" sz="2400" dirty="0">
                <a:solidFill>
                  <a:schemeClr val="accent5"/>
                </a:solidFill>
              </a:rPr>
              <a:t>, a copy of x </a:t>
            </a:r>
            <a:r>
              <a:rPr lang="en-US" sz="2400" dirty="0">
                <a:solidFill>
                  <a:schemeClr val="tx2"/>
                </a:solidFill>
              </a:rPr>
              <a:t>is made to </a:t>
            </a:r>
            <a:r>
              <a:rPr lang="en-US" sz="2400" dirty="0">
                <a:solidFill>
                  <a:schemeClr val="accent5"/>
                </a:solidFill>
              </a:rPr>
              <a:t>another memory location</a:t>
            </a:r>
          </a:p>
          <a:p>
            <a:pPr lvl="1"/>
            <a:r>
              <a:rPr lang="en-US" sz="2200" dirty="0"/>
              <a:t>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/>
              <a:t>cannot change the variable x since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/>
              <a:t>does not have the address of x, it is local to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main() </a:t>
            </a:r>
            <a:r>
              <a:rPr lang="en-US" sz="2200" dirty="0"/>
              <a:t>so, 5 is printed</a:t>
            </a:r>
          </a:p>
          <a:p>
            <a:r>
              <a:rPr lang="en-US" sz="2400" dirty="0"/>
              <a:t>The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400" dirty="0"/>
              <a:t>function is </a:t>
            </a:r>
            <a:r>
              <a:rPr lang="en-US" sz="2400" dirty="0">
                <a:solidFill>
                  <a:schemeClr val="accent5"/>
                </a:solidFill>
              </a:rPr>
              <a:t>free to change it's copy of the argument </a:t>
            </a:r>
            <a:r>
              <a:rPr lang="en-US" sz="2400" dirty="0">
                <a:solidFill>
                  <a:schemeClr val="tx2"/>
                </a:solidFill>
              </a:rPr>
              <a:t>(just like any local variable) </a:t>
            </a:r>
            <a:r>
              <a:rPr lang="en-US" sz="2400" dirty="0">
                <a:solidFill>
                  <a:schemeClr val="accent5"/>
                </a:solidFill>
              </a:rPr>
              <a:t>remember it does </a:t>
            </a:r>
            <a:r>
              <a:rPr lang="en-US" sz="2400" u="sng" dirty="0">
                <a:solidFill>
                  <a:schemeClr val="accent5"/>
                </a:solidFill>
              </a:rPr>
              <a:t>NOT</a:t>
            </a:r>
            <a:r>
              <a:rPr lang="en-US" sz="2400" dirty="0">
                <a:solidFill>
                  <a:schemeClr val="accent5"/>
                </a:solidFill>
              </a:rPr>
              <a:t> change the parameter in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9261F3-51BB-5949-B2A3-245D47A9417B}"/>
              </a:ext>
            </a:extLst>
          </p:cNvPr>
          <p:cNvSpPr/>
          <p:nvPr/>
        </p:nvSpPr>
        <p:spPr bwMode="auto">
          <a:xfrm>
            <a:off x="192160" y="678819"/>
            <a:ext cx="664457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5;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(x);		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makes a copy of x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("%d\n",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5 or 6 ?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	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local to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++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B6E844-CCE2-424F-A2EC-92BC650E20C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342B82-7EE5-F04E-9E13-7AA7CB296FC9}"/>
              </a:ext>
            </a:extLst>
          </p:cNvPr>
          <p:cNvGrpSpPr/>
          <p:nvPr/>
        </p:nvGrpSpPr>
        <p:grpSpPr>
          <a:xfrm>
            <a:off x="7135794" y="2178648"/>
            <a:ext cx="4665264" cy="1820130"/>
            <a:chOff x="7334576" y="1631995"/>
            <a:chExt cx="4665264" cy="182013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69C66CC-A35B-2E41-9886-EFE3E5447327}"/>
                </a:ext>
              </a:extLst>
            </p:cNvPr>
            <p:cNvSpPr txBox="1"/>
            <p:nvPr/>
          </p:nvSpPr>
          <p:spPr>
            <a:xfrm>
              <a:off x="9849371" y="2214394"/>
              <a:ext cx="19249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copy of contents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876332B-DAB2-A441-96BC-BDB86C96BC7A}"/>
                </a:ext>
              </a:extLst>
            </p:cNvPr>
            <p:cNvSpPr txBox="1"/>
            <p:nvPr/>
          </p:nvSpPr>
          <p:spPr>
            <a:xfrm>
              <a:off x="10472064" y="1656050"/>
              <a:ext cx="152777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scope main()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03F00B-E57A-AF47-BA75-3CE783B9B539}"/>
                </a:ext>
              </a:extLst>
            </p:cNvPr>
            <p:cNvSpPr txBox="1"/>
            <p:nvPr/>
          </p:nvSpPr>
          <p:spPr>
            <a:xfrm>
              <a:off x="10412367" y="3054414"/>
              <a:ext cx="1361977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scope </a:t>
              </a:r>
              <a:r>
                <a:rPr lang="en-US" dirty="0" err="1">
                  <a:solidFill>
                    <a:srgbClr val="0070C0"/>
                  </a:solidFill>
                </a:rPr>
                <a:t>inc</a:t>
              </a:r>
              <a:r>
                <a:rPr lang="en-US" dirty="0">
                  <a:solidFill>
                    <a:srgbClr val="0070C0"/>
                  </a:solidFill>
                </a:rPr>
                <a:t>()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34E5C85-B405-E045-8B27-10657851100F}"/>
                </a:ext>
              </a:extLst>
            </p:cNvPr>
            <p:cNvGrpSpPr/>
            <p:nvPr/>
          </p:nvGrpSpPr>
          <p:grpSpPr>
            <a:xfrm>
              <a:off x="7334576" y="1678917"/>
              <a:ext cx="1647148" cy="1773208"/>
              <a:chOff x="5381443" y="2052050"/>
              <a:chExt cx="1647148" cy="1773208"/>
            </a:xfrm>
          </p:grpSpPr>
          <p:sp>
            <p:nvSpPr>
              <p:cNvPr id="30" name="Left Brace 29">
                <a:extLst>
                  <a:ext uri="{FF2B5EF4-FFF2-40B4-BE49-F238E27FC236}">
                    <a16:creationId xmlns:a16="http://schemas.microsoft.com/office/drawing/2014/main" id="{5EF6A094-937A-234F-96FF-AB8ACCE295D9}"/>
                  </a:ext>
                </a:extLst>
              </p:cNvPr>
              <p:cNvSpPr/>
              <p:nvPr/>
            </p:nvSpPr>
            <p:spPr>
              <a:xfrm>
                <a:off x="6645954" y="2052050"/>
                <a:ext cx="382637" cy="1773208"/>
              </a:xfrm>
              <a:prstGeom prst="leftBrac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9199D33-6949-A548-AB6C-FFB85AA6C8CE}"/>
                  </a:ext>
                </a:extLst>
              </p:cNvPr>
              <p:cNvSpPr txBox="1"/>
              <p:nvPr/>
            </p:nvSpPr>
            <p:spPr>
              <a:xfrm>
                <a:off x="5381443" y="2481106"/>
                <a:ext cx="1264045" cy="101566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different memory locations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B36D0AF-D41A-BA40-9109-19F02805B016}"/>
                </a:ext>
              </a:extLst>
            </p:cNvPr>
            <p:cNvSpPr txBox="1"/>
            <p:nvPr/>
          </p:nvSpPr>
          <p:spPr>
            <a:xfrm>
              <a:off x="9230644" y="165605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4B0242E-4D9F-1744-931A-3B5806FB0D85}"/>
                </a:ext>
              </a:extLst>
            </p:cNvPr>
            <p:cNvSpPr txBox="1"/>
            <p:nvPr/>
          </p:nvSpPr>
          <p:spPr>
            <a:xfrm>
              <a:off x="8880122" y="1631995"/>
              <a:ext cx="32573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5BE418-A039-1F47-A1D0-F0FF6EE7DFC6}"/>
                </a:ext>
              </a:extLst>
            </p:cNvPr>
            <p:cNvSpPr txBox="1"/>
            <p:nvPr/>
          </p:nvSpPr>
          <p:spPr>
            <a:xfrm>
              <a:off x="9230644" y="3022426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E52A9A0-4A66-FF41-86E1-C0041CFAA045}"/>
                </a:ext>
              </a:extLst>
            </p:cNvPr>
            <p:cNvSpPr txBox="1"/>
            <p:nvPr/>
          </p:nvSpPr>
          <p:spPr>
            <a:xfrm>
              <a:off x="8880122" y="2998371"/>
              <a:ext cx="2471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err="1">
                  <a:solidFill>
                    <a:srgbClr val="2C895B"/>
                  </a:solidFill>
                </a:rPr>
                <a:t>i</a:t>
              </a:r>
              <a:endParaRPr lang="en-US" sz="2200" dirty="0">
                <a:solidFill>
                  <a:srgbClr val="2C895B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A00EF02-3F8E-7140-8D63-D32DD96A198F}"/>
                </a:ext>
              </a:extLst>
            </p:cNvPr>
            <p:cNvCxnSpPr>
              <a:stCxn id="32" idx="2"/>
              <a:endCxn id="35" idx="0"/>
            </p:cNvCxnSpPr>
            <p:nvPr/>
          </p:nvCxnSpPr>
          <p:spPr>
            <a:xfrm>
              <a:off x="9728484" y="2042130"/>
              <a:ext cx="0" cy="980296"/>
            </a:xfrm>
            <a:prstGeom prst="straightConnector1">
              <a:avLst/>
            </a:prstGeom>
            <a:ln w="44450">
              <a:solidFill>
                <a:srgbClr val="FF0000"/>
              </a:solidFill>
              <a:prstDash val="sys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B891CCF-03B4-E14A-A019-81C7BCF68126}"/>
              </a:ext>
            </a:extLst>
          </p:cNvPr>
          <p:cNvGrpSpPr/>
          <p:nvPr/>
        </p:nvGrpSpPr>
        <p:grpSpPr>
          <a:xfrm>
            <a:off x="1948070" y="695971"/>
            <a:ext cx="9852988" cy="1178243"/>
            <a:chOff x="1948070" y="695971"/>
            <a:chExt cx="9852988" cy="117824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2395352-140E-374B-94C1-D10CF15BA914}"/>
                </a:ext>
              </a:extLst>
            </p:cNvPr>
            <p:cNvSpPr txBox="1"/>
            <p:nvPr/>
          </p:nvSpPr>
          <p:spPr>
            <a:xfrm>
              <a:off x="7599256" y="695971"/>
              <a:ext cx="4201802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if this was an expression like </a:t>
              </a:r>
              <a:r>
                <a:rPr lang="en-US" dirty="0" err="1">
                  <a:solidFill>
                    <a:schemeClr val="tx2"/>
                  </a:solidFill>
                </a:rPr>
                <a:t>inc</a:t>
              </a:r>
              <a:r>
                <a:rPr lang="en-US" dirty="0">
                  <a:solidFill>
                    <a:schemeClr val="tx2"/>
                  </a:solidFill>
                </a:rPr>
                <a:t>(x+1) it evaluates and stores the result in the memory allocated for the copy 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D80090-511D-FD4C-A98B-658E56597091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1948070" y="1157636"/>
              <a:ext cx="5651186" cy="71657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530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69F5-11D1-D44B-9C4A-5E36B3CC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32" y="238256"/>
            <a:ext cx="10515600" cy="508125"/>
          </a:xfrm>
        </p:spPr>
        <p:txBody>
          <a:bodyPr/>
          <a:lstStyle/>
          <a:p>
            <a:r>
              <a:rPr lang="en-US" dirty="0"/>
              <a:t>Output Parameters (Mimics Call by Reference)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DF678-38CD-624F-A246-A5465CCFB65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7625" y="823162"/>
            <a:ext cx="6803891" cy="567791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C895B"/>
                </a:solidFill>
              </a:rPr>
              <a:t>Passing a pointer parameter </a:t>
            </a:r>
            <a:r>
              <a:rPr lang="en-US" sz="2000" dirty="0"/>
              <a:t>with the </a:t>
            </a:r>
            <a:r>
              <a:rPr lang="en-US" sz="2000" b="1" u="sng" dirty="0">
                <a:solidFill>
                  <a:srgbClr val="0070C0"/>
                </a:solidFill>
              </a:rPr>
              <a:t>intent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that the </a:t>
            </a:r>
            <a:r>
              <a:rPr lang="en-US" sz="2000" dirty="0">
                <a:solidFill>
                  <a:srgbClr val="0070C0"/>
                </a:solidFill>
              </a:rPr>
              <a:t>called function </a:t>
            </a:r>
            <a:r>
              <a:rPr lang="en-US" sz="2000" dirty="0"/>
              <a:t>will use the address </a:t>
            </a:r>
            <a:r>
              <a:rPr lang="en-US" sz="2000" dirty="0">
                <a:solidFill>
                  <a:srgbClr val="0070C0"/>
                </a:solidFill>
              </a:rPr>
              <a:t>it to store values for </a:t>
            </a:r>
            <a:r>
              <a:rPr lang="en-US" sz="2000" dirty="0"/>
              <a:t>use by the </a:t>
            </a:r>
            <a:r>
              <a:rPr lang="en-US" sz="2000" dirty="0">
                <a:solidFill>
                  <a:srgbClr val="F37440"/>
                </a:solidFill>
              </a:rPr>
              <a:t>calling function</a:t>
            </a:r>
            <a:r>
              <a:rPr lang="en-US" sz="2000" dirty="0"/>
              <a:t>, then </a:t>
            </a:r>
            <a:r>
              <a:rPr lang="en-US" sz="2000" dirty="0">
                <a:solidFill>
                  <a:srgbClr val="0070C0"/>
                </a:solidFill>
              </a:rPr>
              <a:t>pointer parameter</a:t>
            </a:r>
            <a:r>
              <a:rPr lang="en-US" sz="2000" dirty="0"/>
              <a:t> is called an </a:t>
            </a:r>
            <a:r>
              <a:rPr lang="en-US" sz="2000" b="1" dirty="0">
                <a:solidFill>
                  <a:srgbClr val="0070C0"/>
                </a:solidFill>
              </a:rPr>
              <a:t>output parameter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</a:rPr>
              <a:t>To pass the address of a variable x </a:t>
            </a:r>
            <a:r>
              <a:rPr lang="en-US" sz="2000" dirty="0"/>
              <a:t>use the </a:t>
            </a:r>
            <a:r>
              <a:rPr lang="en-US" sz="2000" b="1" dirty="0"/>
              <a:t>address operator 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70C0"/>
                </a:solidFill>
              </a:rPr>
              <a:t>&amp;x</a:t>
            </a:r>
            <a:r>
              <a:rPr lang="en-US" sz="2000" dirty="0"/>
              <a:t>) </a:t>
            </a:r>
            <a:r>
              <a:rPr lang="en-US" sz="2000" b="1" dirty="0"/>
              <a:t>or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0070C0"/>
                </a:solidFill>
              </a:rPr>
              <a:t>contents of a pointer variable that points at x, </a:t>
            </a:r>
            <a:r>
              <a:rPr lang="en-US" sz="2000" dirty="0">
                <a:solidFill>
                  <a:schemeClr val="accent6"/>
                </a:solidFill>
              </a:rPr>
              <a:t>or</a:t>
            </a:r>
            <a:r>
              <a:rPr lang="en-US" sz="2000" dirty="0">
                <a:solidFill>
                  <a:srgbClr val="0070C0"/>
                </a:solidFill>
              </a:rPr>
              <a:t> the name of an array (the arrays address)</a:t>
            </a:r>
          </a:p>
          <a:p>
            <a:r>
              <a:rPr lang="en-US" sz="2000" dirty="0">
                <a:solidFill>
                  <a:srgbClr val="0070C0"/>
                </a:solidFill>
              </a:rPr>
              <a:t>To be receive an address</a:t>
            </a:r>
            <a:r>
              <a:rPr lang="en-US" sz="2000" dirty="0"/>
              <a:t> in the called function, define the </a:t>
            </a:r>
            <a:r>
              <a:rPr lang="en-US" sz="2000" dirty="0">
                <a:solidFill>
                  <a:schemeClr val="accent1"/>
                </a:solidFill>
              </a:rPr>
              <a:t>corresponding parameter type</a:t>
            </a:r>
            <a:r>
              <a:rPr lang="en-US" sz="2000" dirty="0"/>
              <a:t> to be </a:t>
            </a:r>
            <a:r>
              <a:rPr lang="en-US" sz="2000" dirty="0">
                <a:solidFill>
                  <a:srgbClr val="0070C0"/>
                </a:solidFill>
              </a:rPr>
              <a:t>a pointer (add *)</a:t>
            </a:r>
          </a:p>
          <a:p>
            <a:pPr lvl="1"/>
            <a:r>
              <a:rPr lang="en-US" sz="2000" dirty="0"/>
              <a:t>It is common to describe this method as: </a:t>
            </a:r>
            <a:r>
              <a:rPr lang="en-US" sz="2000" dirty="0">
                <a:solidFill>
                  <a:schemeClr val="accent1"/>
                </a:solidFill>
              </a:rPr>
              <a:t>"pass a pointer to x"</a:t>
            </a:r>
            <a:endParaRPr lang="en-US" sz="2000" dirty="0"/>
          </a:p>
          <a:p>
            <a:r>
              <a:rPr lang="en-US" sz="2000" dirty="0"/>
              <a:t>C is still using "</a:t>
            </a:r>
            <a:r>
              <a:rPr lang="en-US" sz="2000" i="1" dirty="0">
                <a:solidFill>
                  <a:schemeClr val="accent1"/>
                </a:solidFill>
              </a:rPr>
              <a:t>pass by value</a:t>
            </a:r>
            <a:r>
              <a:rPr lang="en-US" sz="2000" dirty="0"/>
              <a:t>"</a:t>
            </a:r>
          </a:p>
          <a:p>
            <a:pPr lvl="1"/>
            <a:r>
              <a:rPr lang="en-US" sz="2000" dirty="0"/>
              <a:t>we pass the </a:t>
            </a:r>
            <a:r>
              <a:rPr lang="en-US" sz="2000" b="1" dirty="0">
                <a:solidFill>
                  <a:schemeClr val="accent5"/>
                </a:solidFill>
              </a:rPr>
              <a:t>value </a:t>
            </a:r>
            <a:r>
              <a:rPr lang="en-US" sz="2000" dirty="0">
                <a:solidFill>
                  <a:schemeClr val="accent5"/>
                </a:solidFill>
              </a:rPr>
              <a:t>of the address/pointer </a:t>
            </a:r>
            <a:r>
              <a:rPr lang="en-US" sz="2000" dirty="0"/>
              <a:t>in a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b="1" dirty="0">
                <a:solidFill>
                  <a:schemeClr val="accent5"/>
                </a:solidFill>
              </a:rPr>
              <a:t>parameter copy</a:t>
            </a:r>
          </a:p>
          <a:p>
            <a:pPr lvl="1"/>
            <a:r>
              <a:rPr lang="en-US" sz="2000" b="1" dirty="0">
                <a:solidFill>
                  <a:schemeClr val="accent5"/>
                </a:solidFill>
              </a:rPr>
              <a:t>The called routine</a:t>
            </a:r>
            <a:r>
              <a:rPr lang="en-US" sz="2000" dirty="0"/>
              <a:t> uses the address to change a variable in the caller's scope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17FD9-4B21-A440-907A-3FDC045F8BA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5007537-EF22-9D47-660D-9AA212B34233}"/>
              </a:ext>
            </a:extLst>
          </p:cNvPr>
          <p:cNvSpPr/>
          <p:nvPr/>
        </p:nvSpPr>
        <p:spPr bwMode="auto">
          <a:xfrm>
            <a:off x="7330629" y="688989"/>
            <a:ext cx="4503746" cy="54275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x = 5;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8BF680A-9622-85A5-8FA3-70D6FB48CFC8}"/>
              </a:ext>
            </a:extLst>
          </p:cNvPr>
          <p:cNvSpPr/>
          <p:nvPr/>
        </p:nvSpPr>
        <p:spPr>
          <a:xfrm>
            <a:off x="7330629" y="2244437"/>
            <a:ext cx="652166" cy="486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AAA607B-22D6-2D46-ECA1-0288236F89F7}"/>
              </a:ext>
            </a:extLst>
          </p:cNvPr>
          <p:cNvSpPr/>
          <p:nvPr/>
        </p:nvSpPr>
        <p:spPr>
          <a:xfrm rot="10800000">
            <a:off x="9013586" y="4098136"/>
            <a:ext cx="652166" cy="486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0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  <p:bldP spid="7" grpId="0" animBg="1"/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69F5-11D1-D44B-9C4A-5E36B3CC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76" y="49088"/>
            <a:ext cx="10515600" cy="508125"/>
          </a:xfrm>
        </p:spPr>
        <p:txBody>
          <a:bodyPr/>
          <a:lstStyle/>
          <a:p>
            <a:r>
              <a:rPr lang="en-US" dirty="0"/>
              <a:t>Example Using Output Parameters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9261F3-51BB-5949-B2A3-245D47A9417B}"/>
              </a:ext>
            </a:extLst>
          </p:cNvPr>
          <p:cNvSpPr/>
          <p:nvPr/>
        </p:nvSpPr>
        <p:spPr bwMode="auto">
          <a:xfrm>
            <a:off x="2401755" y="825884"/>
            <a:ext cx="4801763" cy="516231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x = 5;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("%d\n", x);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EXIT_SUCCESS;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(p != NULL)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+= 1;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(*p)++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E2CEC80-D698-0A4B-9924-94E88A6F1139}"/>
              </a:ext>
            </a:extLst>
          </p:cNvPr>
          <p:cNvSpPr/>
          <p:nvPr/>
        </p:nvSpPr>
        <p:spPr>
          <a:xfrm>
            <a:off x="9241110" y="4240641"/>
            <a:ext cx="645128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2C895B"/>
              </a:solidFill>
            </a:endParaRP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AF23AF13-97D6-7F41-A452-003239D270E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22933" y="369303"/>
            <a:ext cx="3679452" cy="148935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At the Call to </a:t>
            </a:r>
            <a:r>
              <a:rPr lang="en-US" b="1" dirty="0" err="1">
                <a:solidFill>
                  <a:srgbClr val="0070C0"/>
                </a:solidFill>
              </a:rPr>
              <a:t>inc</a:t>
            </a:r>
            <a:r>
              <a:rPr lang="en-US" b="1" dirty="0">
                <a:solidFill>
                  <a:srgbClr val="0070C0"/>
                </a:solidFill>
              </a:rPr>
              <a:t>() in main() 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Allocate space for p 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Copy x's address into p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D372088-D15D-CB45-9CC9-24572E5860F2}"/>
              </a:ext>
            </a:extLst>
          </p:cNvPr>
          <p:cNvGrpSpPr/>
          <p:nvPr/>
        </p:nvGrpSpPr>
        <p:grpSpPr>
          <a:xfrm>
            <a:off x="183526" y="2211281"/>
            <a:ext cx="2909454" cy="707886"/>
            <a:chOff x="277091" y="1892853"/>
            <a:chExt cx="2909454" cy="70788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E2A970E-ACAF-4F4D-BBF2-3A8BBA3A6BE5}"/>
                </a:ext>
              </a:extLst>
            </p:cNvPr>
            <p:cNvSpPr txBox="1"/>
            <p:nvPr/>
          </p:nvSpPr>
          <p:spPr>
            <a:xfrm>
              <a:off x="277091" y="1892853"/>
              <a:ext cx="2117321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Pass the address of x (&amp;x)</a:t>
              </a:r>
            </a:p>
          </p:txBody>
        </p:sp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EDECF591-52C9-764F-8F59-DF7A67C34B65}"/>
                </a:ext>
              </a:extLst>
            </p:cNvPr>
            <p:cNvSpPr/>
            <p:nvPr/>
          </p:nvSpPr>
          <p:spPr>
            <a:xfrm>
              <a:off x="2394412" y="2215783"/>
              <a:ext cx="792133" cy="2117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AC69F9-EF4E-104D-97A5-DD97F09B2F41}"/>
              </a:ext>
            </a:extLst>
          </p:cNvPr>
          <p:cNvGrpSpPr/>
          <p:nvPr/>
        </p:nvGrpSpPr>
        <p:grpSpPr>
          <a:xfrm>
            <a:off x="98707" y="4121528"/>
            <a:ext cx="2363558" cy="1015663"/>
            <a:chOff x="277091" y="1861840"/>
            <a:chExt cx="2363558" cy="101566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2268082-05D1-EA4A-BE5F-1E92D93EF2E5}"/>
                </a:ext>
              </a:extLst>
            </p:cNvPr>
            <p:cNvSpPr txBox="1"/>
            <p:nvPr/>
          </p:nvSpPr>
          <p:spPr>
            <a:xfrm>
              <a:off x="277091" y="1861840"/>
              <a:ext cx="1965679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Receive an address copy (int *p)</a:t>
              </a:r>
            </a:p>
          </p:txBody>
        </p:sp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202A6F91-7CEB-3141-B99A-E09E3DBF0A64}"/>
                </a:ext>
              </a:extLst>
            </p:cNvPr>
            <p:cNvSpPr/>
            <p:nvPr/>
          </p:nvSpPr>
          <p:spPr>
            <a:xfrm>
              <a:off x="2251323" y="2157812"/>
              <a:ext cx="389326" cy="2117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6CE0025-8436-1348-B006-2EEE7A64B780}"/>
              </a:ext>
            </a:extLst>
          </p:cNvPr>
          <p:cNvGrpSpPr/>
          <p:nvPr/>
        </p:nvGrpSpPr>
        <p:grpSpPr>
          <a:xfrm>
            <a:off x="8689776" y="1975056"/>
            <a:ext cx="1370783" cy="464174"/>
            <a:chOff x="2508381" y="2624894"/>
            <a:chExt cx="1370783" cy="464174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A0E344E-FFB9-3A4C-A7E0-B23807EED39E}"/>
                </a:ext>
              </a:extLst>
            </p:cNvPr>
            <p:cNvGrpSpPr/>
            <p:nvPr/>
          </p:nvGrpSpPr>
          <p:grpSpPr>
            <a:xfrm>
              <a:off x="2508381" y="2624894"/>
              <a:ext cx="1204322" cy="464174"/>
              <a:chOff x="9337153" y="205743"/>
              <a:chExt cx="1204322" cy="464174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54B3B67-34B2-674A-9B68-BF697ECC355B}"/>
                  </a:ext>
                </a:extLst>
              </p:cNvPr>
              <p:cNvSpPr txBox="1"/>
              <p:nvPr/>
            </p:nvSpPr>
            <p:spPr>
              <a:xfrm>
                <a:off x="9337153" y="208252"/>
                <a:ext cx="438159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x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CD20D98-80D1-ED46-B690-7056E7ABDC3A}"/>
                  </a:ext>
                </a:extLst>
              </p:cNvPr>
              <p:cNvSpPr/>
              <p:nvPr/>
            </p:nvSpPr>
            <p:spPr>
              <a:xfrm>
                <a:off x="9889580" y="205743"/>
                <a:ext cx="651895" cy="46166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78093DF-E04E-2242-8780-75EA506869C7}"/>
                </a:ext>
              </a:extLst>
            </p:cNvPr>
            <p:cNvSpPr txBox="1"/>
            <p:nvPr/>
          </p:nvSpPr>
          <p:spPr>
            <a:xfrm>
              <a:off x="3278916" y="2680420"/>
              <a:ext cx="600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  <a:endParaRPr lang="en-US" sz="20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991F4E7-105A-5B4D-B7B8-F54152574A26}"/>
              </a:ext>
            </a:extLst>
          </p:cNvPr>
          <p:cNvSpPr txBox="1"/>
          <p:nvPr/>
        </p:nvSpPr>
        <p:spPr>
          <a:xfrm>
            <a:off x="9143440" y="4317584"/>
            <a:ext cx="871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0x1014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B87E96A-8D44-9D4C-A524-8CF1AFE2FB6F}"/>
              </a:ext>
            </a:extLst>
          </p:cNvPr>
          <p:cNvSpPr/>
          <p:nvPr/>
        </p:nvSpPr>
        <p:spPr>
          <a:xfrm>
            <a:off x="9241111" y="3778977"/>
            <a:ext cx="645128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303F0AC-5715-B147-9CB7-F8DDA744EAC8}"/>
              </a:ext>
            </a:extLst>
          </p:cNvPr>
          <p:cNvSpPr/>
          <p:nvPr/>
        </p:nvSpPr>
        <p:spPr>
          <a:xfrm>
            <a:off x="9241110" y="3335199"/>
            <a:ext cx="645128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44CB3C9-594B-F94A-9CC6-F7E5E159FC41}"/>
              </a:ext>
            </a:extLst>
          </p:cNvPr>
          <p:cNvSpPr/>
          <p:nvPr/>
        </p:nvSpPr>
        <p:spPr>
          <a:xfrm>
            <a:off x="9241110" y="2890985"/>
            <a:ext cx="645128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572AE0E-8617-4A45-AE72-6B2B3677992D}"/>
              </a:ext>
            </a:extLst>
          </p:cNvPr>
          <p:cNvSpPr/>
          <p:nvPr/>
        </p:nvSpPr>
        <p:spPr>
          <a:xfrm>
            <a:off x="9247878" y="2420595"/>
            <a:ext cx="645128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75C80C6-14C1-C34C-88D5-78F9F9A1E283}"/>
              </a:ext>
            </a:extLst>
          </p:cNvPr>
          <p:cNvSpPr txBox="1"/>
          <p:nvPr/>
        </p:nvSpPr>
        <p:spPr>
          <a:xfrm>
            <a:off x="9310666" y="4747244"/>
            <a:ext cx="1616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Word address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338B85E-690A-E047-8F40-E869717F7285}"/>
              </a:ext>
            </a:extLst>
          </p:cNvPr>
          <p:cNvSpPr txBox="1"/>
          <p:nvPr/>
        </p:nvSpPr>
        <p:spPr>
          <a:xfrm>
            <a:off x="9828358" y="440852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0x1000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94F9A52-F1FB-7541-8DF7-EA8816FE32A0}"/>
              </a:ext>
            </a:extLst>
          </p:cNvPr>
          <p:cNvSpPr txBox="1"/>
          <p:nvPr/>
        </p:nvSpPr>
        <p:spPr>
          <a:xfrm>
            <a:off x="9828013" y="3922784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0x1004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04DC029-BAA2-FF47-A884-4005410BB38B}"/>
              </a:ext>
            </a:extLst>
          </p:cNvPr>
          <p:cNvSpPr txBox="1"/>
          <p:nvPr/>
        </p:nvSpPr>
        <p:spPr>
          <a:xfrm>
            <a:off x="9816819" y="3485244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0x1008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BFD5CE2-7EF8-1D4A-9FAF-738A3B617AFB}"/>
              </a:ext>
            </a:extLst>
          </p:cNvPr>
          <p:cNvSpPr txBox="1"/>
          <p:nvPr/>
        </p:nvSpPr>
        <p:spPr>
          <a:xfrm>
            <a:off x="9816819" y="3047704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0x100c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52B8DFC-6ECE-744D-B180-D12280CCD895}"/>
              </a:ext>
            </a:extLst>
          </p:cNvPr>
          <p:cNvSpPr txBox="1"/>
          <p:nvPr/>
        </p:nvSpPr>
        <p:spPr>
          <a:xfrm>
            <a:off x="9828013" y="260794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0x1010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616771B-0066-B345-BED1-144A94710A91}"/>
              </a:ext>
            </a:extLst>
          </p:cNvPr>
          <p:cNvSpPr txBox="1"/>
          <p:nvPr/>
        </p:nvSpPr>
        <p:spPr>
          <a:xfrm>
            <a:off x="9845555" y="21381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0x1014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FE3C85C-F042-2341-AC37-85FBC4AC3829}"/>
              </a:ext>
            </a:extLst>
          </p:cNvPr>
          <p:cNvSpPr txBox="1"/>
          <p:nvPr/>
        </p:nvSpPr>
        <p:spPr>
          <a:xfrm>
            <a:off x="8674883" y="4273684"/>
            <a:ext cx="438159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8E545CC-8671-0249-9F43-0C6573FDE866}"/>
              </a:ext>
            </a:extLst>
          </p:cNvPr>
          <p:cNvGrpSpPr/>
          <p:nvPr/>
        </p:nvGrpSpPr>
        <p:grpSpPr>
          <a:xfrm rot="16200000" flipV="1">
            <a:off x="7131988" y="3065512"/>
            <a:ext cx="2455088" cy="579356"/>
            <a:chOff x="463997" y="5610183"/>
            <a:chExt cx="3578026" cy="330946"/>
          </a:xfrm>
        </p:grpSpPr>
        <p:sp>
          <p:nvSpPr>
            <p:cNvPr id="99" name="Bent-Up Arrow 98">
              <a:extLst>
                <a:ext uri="{FF2B5EF4-FFF2-40B4-BE49-F238E27FC236}">
                  <a16:creationId xmlns:a16="http://schemas.microsoft.com/office/drawing/2014/main" id="{0B4E2E14-B16E-EC4E-8F1F-73B097D48EFB}"/>
                </a:ext>
              </a:extLst>
            </p:cNvPr>
            <p:cNvSpPr/>
            <p:nvPr/>
          </p:nvSpPr>
          <p:spPr>
            <a:xfrm>
              <a:off x="463997" y="5610183"/>
              <a:ext cx="3578026" cy="328868"/>
            </a:xfrm>
            <a:prstGeom prst="bentUpArrow">
              <a:avLst>
                <a:gd name="adj1" fmla="val 6886"/>
                <a:gd name="adj2" fmla="val 15935"/>
                <a:gd name="adj3" fmla="val 26413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D026674-03B7-3C4B-95B4-D532DBF8C0D7}"/>
                </a:ext>
              </a:extLst>
            </p:cNvPr>
            <p:cNvSpPr/>
            <p:nvPr/>
          </p:nvSpPr>
          <p:spPr>
            <a:xfrm>
              <a:off x="463998" y="5612261"/>
              <a:ext cx="45719" cy="32886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4A449BA-AE90-A84D-A15C-2EA07D3DD9C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9277E3-2770-AB4D-A10E-12EA7FC76060}"/>
              </a:ext>
            </a:extLst>
          </p:cNvPr>
          <p:cNvSpPr txBox="1"/>
          <p:nvPr/>
        </p:nvSpPr>
        <p:spPr>
          <a:xfrm>
            <a:off x="9440957" y="2007282"/>
            <a:ext cx="37586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lang="en-US" sz="2000" dirty="0">
              <a:solidFill>
                <a:srgbClr val="7030A0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4159932-B7F0-3C44-9A20-DD094236225F}"/>
              </a:ext>
            </a:extLst>
          </p:cNvPr>
          <p:cNvGrpSpPr/>
          <p:nvPr/>
        </p:nvGrpSpPr>
        <p:grpSpPr>
          <a:xfrm>
            <a:off x="2810216" y="5611933"/>
            <a:ext cx="3732823" cy="827122"/>
            <a:chOff x="211614" y="1544503"/>
            <a:chExt cx="3732823" cy="82712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F2B6225-3B44-4044-BE41-5344FCB7F16E}"/>
                </a:ext>
              </a:extLst>
            </p:cNvPr>
            <p:cNvSpPr txBox="1"/>
            <p:nvPr/>
          </p:nvSpPr>
          <p:spPr>
            <a:xfrm>
              <a:off x="211614" y="1971515"/>
              <a:ext cx="3732823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Write to the output variable (*p)</a:t>
              </a:r>
            </a:p>
          </p:txBody>
        </p:sp>
        <p:sp>
          <p:nvSpPr>
            <p:cNvPr id="47" name="Right Arrow 46">
              <a:extLst>
                <a:ext uri="{FF2B5EF4-FFF2-40B4-BE49-F238E27FC236}">
                  <a16:creationId xmlns:a16="http://schemas.microsoft.com/office/drawing/2014/main" id="{8EB97D3C-FAF3-8D40-8818-0DBAB486AA7D}"/>
                </a:ext>
              </a:extLst>
            </p:cNvPr>
            <p:cNvSpPr/>
            <p:nvPr/>
          </p:nvSpPr>
          <p:spPr>
            <a:xfrm rot="16200000">
              <a:off x="1065267" y="1633268"/>
              <a:ext cx="389326" cy="2117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Content Placeholder 27">
            <a:extLst>
              <a:ext uri="{FF2B5EF4-FFF2-40B4-BE49-F238E27FC236}">
                <a16:creationId xmlns:a16="http://schemas.microsoft.com/office/drawing/2014/main" id="{5C9AD1BD-039B-1787-4ED3-F86C6EF74749}"/>
              </a:ext>
            </a:extLst>
          </p:cNvPr>
          <p:cNvSpPr txBox="1">
            <a:spLocks/>
          </p:cNvSpPr>
          <p:nvPr/>
        </p:nvSpPr>
        <p:spPr>
          <a:xfrm>
            <a:off x="7815690" y="5209662"/>
            <a:ext cx="3626396" cy="14893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0070C0"/>
                </a:solidFill>
              </a:rPr>
              <a:t>With a pointer to X</a:t>
            </a:r>
            <a:r>
              <a:rPr lang="en-US" sz="1800" dirty="0">
                <a:solidFill>
                  <a:srgbClr val="0070C0"/>
                </a:solidFill>
              </a:rPr>
              <a:t>,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 err="1">
                <a:solidFill>
                  <a:srgbClr val="0070C0"/>
                </a:solidFill>
              </a:rPr>
              <a:t>inc</a:t>
            </a:r>
            <a:r>
              <a:rPr lang="en-US" sz="1800" dirty="0">
                <a:solidFill>
                  <a:srgbClr val="0070C0"/>
                </a:solidFill>
              </a:rPr>
              <a:t>() can change x in main()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0070C0"/>
                </a:solidFill>
              </a:rPr>
              <a:t>this is called a side effect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0070C0"/>
                </a:solidFill>
              </a:rPr>
              <a:t>p just like any other local variable </a:t>
            </a:r>
            <a:endParaRPr lang="en-US" sz="1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48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uiExpand="1" build="p"/>
      <p:bldP spid="31" grpId="0"/>
      <p:bldP spid="97" grpId="0" animBg="1"/>
      <p:bldP spid="39" grpId="0"/>
      <p:bldP spid="41" grpId="0" animBg="1"/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E2BB0-39BD-0D46-878B-BC1AB0D6D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138317"/>
            <a:ext cx="11314006" cy="410065"/>
          </a:xfrm>
        </p:spPr>
        <p:txBody>
          <a:bodyPr/>
          <a:lstStyle/>
          <a:p>
            <a:r>
              <a:rPr lang="en-US" dirty="0"/>
              <a:t>Array Parameters: Call-By-Value or Call-By-Reference?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AA16C-0D21-4048-B928-37552E34C5E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6137" y="508104"/>
            <a:ext cx="11673010" cy="612836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Type[]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dirty="0"/>
              <a:t>array parameter is automatically </a:t>
            </a:r>
            <a:r>
              <a:rPr lang="en-US" dirty="0">
                <a:solidFill>
                  <a:schemeClr val="accent5"/>
                </a:solidFill>
              </a:rPr>
              <a:t>“</a:t>
            </a:r>
            <a:r>
              <a:rPr lang="en-US" b="1" dirty="0">
                <a:solidFill>
                  <a:schemeClr val="accent5"/>
                </a:solidFill>
              </a:rPr>
              <a:t>promoted</a:t>
            </a:r>
            <a:r>
              <a:rPr lang="en-US" dirty="0">
                <a:solidFill>
                  <a:schemeClr val="accent5"/>
                </a:solidFill>
              </a:rPr>
              <a:t>” </a:t>
            </a:r>
            <a:r>
              <a:rPr lang="en-US" dirty="0"/>
              <a:t>to a pointer of type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*</a:t>
            </a:r>
            <a:r>
              <a:rPr lang="en-US" dirty="0">
                <a:solidFill>
                  <a:srgbClr val="0070C0"/>
                </a:solidFill>
              </a:rPr>
              <a:t>, </a:t>
            </a:r>
            <a:r>
              <a:rPr lang="en-US" dirty="0">
                <a:solidFill>
                  <a:schemeClr val="tx2"/>
                </a:solidFill>
              </a:rPr>
              <a:t>and a </a:t>
            </a:r>
            <a:r>
              <a:rPr lang="en-US" b="1" u="sng" dirty="0">
                <a:solidFill>
                  <a:srgbClr val="0070C0"/>
                </a:solidFill>
              </a:rPr>
              <a:t>copy</a:t>
            </a:r>
            <a:r>
              <a:rPr lang="en-US" dirty="0">
                <a:solidFill>
                  <a:schemeClr val="accent5"/>
                </a:solidFill>
              </a:rPr>
              <a:t> of </a:t>
            </a:r>
            <a:r>
              <a:rPr lang="en-US" dirty="0"/>
              <a:t>the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b="1" i="1" dirty="0">
                <a:solidFill>
                  <a:schemeClr val="accent5"/>
                </a:solidFill>
              </a:rPr>
              <a:t>pointer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b="1" i="1" dirty="0">
                <a:solidFill>
                  <a:schemeClr val="accent5"/>
                </a:solidFill>
              </a:rPr>
              <a:t>passed by value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3600" dirty="0"/>
          </a:p>
          <a:p>
            <a:pPr lvl="1"/>
            <a:endParaRPr lang="en-US" dirty="0"/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Call-by-value pointer </a:t>
            </a:r>
            <a:r>
              <a:rPr lang="en-US" dirty="0">
                <a:solidFill>
                  <a:schemeClr val="tx2"/>
                </a:solidFill>
              </a:rPr>
              <a:t>(callee can change the pointer parameter to point to something else!)</a:t>
            </a:r>
          </a:p>
          <a:p>
            <a:r>
              <a:rPr lang="en-US" dirty="0"/>
              <a:t>Acts like </a:t>
            </a:r>
            <a:r>
              <a:rPr lang="en-US" dirty="0">
                <a:solidFill>
                  <a:srgbClr val="0070C0"/>
                </a:solidFill>
              </a:rPr>
              <a:t>call-by-reference </a:t>
            </a:r>
            <a:r>
              <a:rPr lang="en-US" dirty="0"/>
              <a:t>(called function can change the contents caller’s array)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E86A05-AB36-944D-9505-B2255DCDF574}"/>
              </a:ext>
            </a:extLst>
          </p:cNvPr>
          <p:cNvSpPr/>
          <p:nvPr/>
        </p:nvSpPr>
        <p:spPr bwMode="auto">
          <a:xfrm>
            <a:off x="4728084" y="1271355"/>
            <a:ext cx="7116072" cy="252414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passa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[]);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numbers[]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(numbers);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"numbers size:%</a:t>
            </a:r>
            <a:r>
              <a:rPr lang="en-US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lu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(numbers));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20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671C11-8FBD-7B4F-B797-00241B9C1B69}"/>
              </a:ext>
            </a:extLst>
          </p:cNvPr>
          <p:cNvSpPr/>
          <p:nvPr/>
        </p:nvSpPr>
        <p:spPr bwMode="auto">
          <a:xfrm>
            <a:off x="549382" y="4078298"/>
            <a:ext cx="5711478" cy="150064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a[])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 size:%</a:t>
            </a:r>
            <a:r>
              <a:rPr lang="en-US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lu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(a));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4</a:t>
            </a:r>
          </a:p>
          <a:p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E80E1BF-F2B7-C642-8FD9-6D29FDA3889D}"/>
              </a:ext>
            </a:extLst>
          </p:cNvPr>
          <p:cNvGrpSpPr/>
          <p:nvPr/>
        </p:nvGrpSpPr>
        <p:grpSpPr>
          <a:xfrm>
            <a:off x="6183448" y="2993665"/>
            <a:ext cx="5498339" cy="2499317"/>
            <a:chOff x="6111385" y="2761418"/>
            <a:chExt cx="5498339" cy="24993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DC6751-1FD2-0C4A-9F76-34D7CE9F51E8}"/>
                </a:ext>
              </a:extLst>
            </p:cNvPr>
            <p:cNvSpPr txBox="1"/>
            <p:nvPr/>
          </p:nvSpPr>
          <p:spPr>
            <a:xfrm>
              <a:off x="7397658" y="4060406"/>
              <a:ext cx="4212066" cy="1200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IMPORTANT: 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See the size difference </a:t>
              </a:r>
              <a:r>
                <a:rPr lang="en-US" dirty="0">
                  <a:solidFill>
                    <a:srgbClr val="FF0000"/>
                  </a:solidFill>
                </a:rPr>
                <a:t>20 in main() in </a:t>
              </a:r>
              <a:r>
                <a:rPr lang="en-US" dirty="0" err="1">
                  <a:solidFill>
                    <a:srgbClr val="FF0000"/>
                  </a:solidFill>
                </a:rPr>
                <a:t>passa</a:t>
              </a:r>
              <a:r>
                <a:rPr lang="en-US" dirty="0">
                  <a:solidFill>
                    <a:srgbClr val="FF0000"/>
                  </a:solidFill>
                </a:rPr>
                <a:t>() is 4 bytes (size of a pointer)  on pi-cluster and 8 on ieng6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1441E2B-704B-7648-BF57-34DB076D25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96037" y="2761418"/>
              <a:ext cx="0" cy="1305317"/>
            </a:xfrm>
            <a:prstGeom prst="straightConnector1">
              <a:avLst/>
            </a:prstGeom>
            <a:ln w="254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51B26EF-68D4-0C41-9B30-C49ECCE48146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 flipV="1">
              <a:off x="6111385" y="4522893"/>
              <a:ext cx="1286273" cy="137678"/>
            </a:xfrm>
            <a:prstGeom prst="straightConnector1">
              <a:avLst/>
            </a:prstGeom>
            <a:ln w="254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D633535-4EE5-6841-B0D4-1B1B7507F1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9D08E6A-E86E-0BBF-7E3B-A478980981DF}"/>
              </a:ext>
            </a:extLst>
          </p:cNvPr>
          <p:cNvGrpSpPr/>
          <p:nvPr/>
        </p:nvGrpSpPr>
        <p:grpSpPr>
          <a:xfrm>
            <a:off x="652030" y="1997428"/>
            <a:ext cx="2490373" cy="2080870"/>
            <a:chOff x="7416800" y="3623526"/>
            <a:chExt cx="2490373" cy="208087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1218C3-9596-9777-33B3-9B462B15B881}"/>
                </a:ext>
              </a:extLst>
            </p:cNvPr>
            <p:cNvSpPr txBox="1"/>
            <p:nvPr/>
          </p:nvSpPr>
          <p:spPr>
            <a:xfrm>
              <a:off x="7416800" y="3623526"/>
              <a:ext cx="2490373" cy="1200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the name is the address, so this is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passing a pointer to the start of the array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C6A3220-7B72-FB3B-740A-7573F5DCF1BE}"/>
                </a:ext>
              </a:extLst>
            </p:cNvPr>
            <p:cNvCxnSpPr>
              <a:cxnSpLocks/>
            </p:cNvCxnSpPr>
            <p:nvPr/>
          </p:nvCxnSpPr>
          <p:spPr>
            <a:xfrm>
              <a:off x="8648700" y="4824346"/>
              <a:ext cx="886363" cy="88005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454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7" grpId="0" animBg="1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9FFA9-9C72-BE4A-80F1-D1A7E2AB7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070" y="31085"/>
            <a:ext cx="10515600" cy="515207"/>
          </a:xfrm>
        </p:spPr>
        <p:txBody>
          <a:bodyPr/>
          <a:lstStyle/>
          <a:p>
            <a:r>
              <a:rPr lang="en-US" dirty="0"/>
              <a:t>Arrays As Parameters: What is the size of the array?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1331D-5EC2-9F45-ADAA-79C33B9257B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9800" y="546292"/>
            <a:ext cx="11927778" cy="92819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It’s tricky to use arrays as parameters, as </a:t>
            </a:r>
            <a:r>
              <a:rPr lang="en-US" b="1" dirty="0">
                <a:solidFill>
                  <a:schemeClr val="accent1"/>
                </a:solidFill>
              </a:rPr>
              <a:t>they are passed as pointers to the start of the array</a:t>
            </a:r>
          </a:p>
          <a:p>
            <a:pPr lvl="1"/>
            <a:r>
              <a:rPr lang="en-US" dirty="0"/>
              <a:t>In C, </a:t>
            </a:r>
            <a:r>
              <a:rPr lang="en-US" b="1" u="sng" dirty="0">
                <a:solidFill>
                  <a:schemeClr val="accent5"/>
                </a:solidFill>
              </a:rPr>
              <a:t>Arrays do not know their own size</a:t>
            </a:r>
            <a:r>
              <a:rPr lang="en-US" b="1" dirty="0">
                <a:solidFill>
                  <a:schemeClr val="accent5"/>
                </a:solidFill>
              </a:rPr>
              <a:t> </a:t>
            </a:r>
            <a:r>
              <a:rPr lang="en-US" dirty="0"/>
              <a:t>and at runtime there is </a:t>
            </a:r>
            <a:r>
              <a:rPr lang="en-US" dirty="0">
                <a:solidFill>
                  <a:schemeClr val="accent5"/>
                </a:solidFill>
              </a:rPr>
              <a:t>no “bounds” checking on indexes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5610FE6-F618-1F45-A0C8-D6A6E55B0F1C}"/>
              </a:ext>
            </a:extLst>
          </p:cNvPr>
          <p:cNvSpPr/>
          <p:nvPr/>
        </p:nvSpPr>
        <p:spPr bwMode="auto">
          <a:xfrm>
            <a:off x="5345089" y="1405187"/>
            <a:ext cx="6420191" cy="497308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(int *);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main(void)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int numb[] = {9, 8, 1, 9, 5};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int sum =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(numb);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return EXIT_SUCCESS;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*a)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sum = 0;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(int)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(a)/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(*a));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for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// this does not work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sum += a[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C99CFD-671C-694B-8E7E-C23BE566AD60}"/>
              </a:ext>
            </a:extLst>
          </p:cNvPr>
          <p:cNvGrpSpPr/>
          <p:nvPr/>
        </p:nvGrpSpPr>
        <p:grpSpPr>
          <a:xfrm>
            <a:off x="728377" y="3726385"/>
            <a:ext cx="5013197" cy="2585323"/>
            <a:chOff x="2984915" y="7263425"/>
            <a:chExt cx="5013197" cy="25853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7D8051-1A33-CF41-B921-37483FD5B01E}"/>
                </a:ext>
              </a:extLst>
            </p:cNvPr>
            <p:cNvSpPr txBox="1"/>
            <p:nvPr/>
          </p:nvSpPr>
          <p:spPr>
            <a:xfrm>
              <a:off x="2984915" y="7263425"/>
              <a:ext cx="4288449" cy="258532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“inside” the body of </a:t>
              </a:r>
              <a:r>
                <a:rPr lang="en-US" dirty="0" err="1">
                  <a:solidFill>
                    <a:schemeClr val="tx2"/>
                  </a:solidFill>
                </a:rPr>
                <a:t>sumAll</a:t>
              </a:r>
              <a:r>
                <a:rPr lang="en-US" dirty="0">
                  <a:solidFill>
                    <a:schemeClr val="tx2"/>
                  </a:solidFill>
                </a:rPr>
                <a:t>(), the question is: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how big is that array? all I have is a POINTER to the first element…..</a:t>
              </a:r>
            </a:p>
            <a:p>
              <a:endParaRPr lang="en-US" dirty="0">
                <a:solidFill>
                  <a:schemeClr val="tx2"/>
                </a:solidFill>
              </a:endParaRPr>
            </a:p>
            <a:p>
              <a:r>
                <a:rPr lang="en-US" dirty="0">
                  <a:solidFill>
                    <a:schemeClr val="tx2"/>
                  </a:solidFill>
                </a:rPr>
                <a:t>so </a:t>
              </a:r>
              <a:r>
                <a:rPr lang="en-US" dirty="0" err="1">
                  <a:solidFill>
                    <a:schemeClr val="tx2"/>
                  </a:solidFill>
                </a:rPr>
                <a:t>sizeof</a:t>
              </a:r>
              <a:r>
                <a:rPr lang="en-US" dirty="0">
                  <a:solidFill>
                    <a:schemeClr val="tx2"/>
                  </a:solidFill>
                </a:rPr>
                <a:t>(a) is the size of a pointer, not the array it points at</a:t>
              </a:r>
            </a:p>
            <a:p>
              <a:endParaRPr lang="en-US" dirty="0">
                <a:solidFill>
                  <a:schemeClr val="tx2"/>
                </a:solidFill>
              </a:endParaRPr>
            </a:p>
            <a:p>
              <a:r>
                <a:rPr lang="en-US" dirty="0">
                  <a:solidFill>
                    <a:schemeClr val="tx2"/>
                  </a:solidFill>
                </a:rPr>
                <a:t>Net result: </a:t>
              </a:r>
              <a:r>
                <a:rPr lang="en-US" dirty="0" err="1">
                  <a:solidFill>
                    <a:schemeClr val="tx2"/>
                  </a:solidFill>
                </a:rPr>
                <a:t>sz</a:t>
              </a:r>
              <a:r>
                <a:rPr lang="en-US" dirty="0">
                  <a:solidFill>
                    <a:schemeClr val="tx2"/>
                  </a:solidFill>
                </a:rPr>
                <a:t> is a 1 on </a:t>
              </a:r>
              <a:r>
                <a:rPr lang="en-US" dirty="0" err="1">
                  <a:solidFill>
                    <a:schemeClr val="tx2"/>
                  </a:solidFill>
                </a:rPr>
                <a:t>picluster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05771B-73A7-664E-A7F6-7F2256FA0BEC}"/>
                </a:ext>
              </a:extLst>
            </p:cNvPr>
            <p:cNvCxnSpPr>
              <a:cxnSpLocks/>
            </p:cNvCxnSpPr>
            <p:nvPr/>
          </p:nvCxnSpPr>
          <p:spPr>
            <a:xfrm>
              <a:off x="7273364" y="8573095"/>
              <a:ext cx="724748" cy="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93BD7E1-737F-D04C-B2D5-73B38E8B3D4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3240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351CBEF-8E7A-C84B-A914-4E4C6F49DC7F}"/>
              </a:ext>
            </a:extLst>
          </p:cNvPr>
          <p:cNvSpPr/>
          <p:nvPr/>
        </p:nvSpPr>
        <p:spPr>
          <a:xfrm>
            <a:off x="91926" y="757797"/>
            <a:ext cx="5632983" cy="14453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FFA2DF-4D70-0049-988D-B7888DB6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885" y="133316"/>
            <a:ext cx="11735893" cy="444478"/>
          </a:xfrm>
        </p:spPr>
        <p:txBody>
          <a:bodyPr/>
          <a:lstStyle/>
          <a:p>
            <a:r>
              <a:rPr lang="en-US" dirty="0"/>
              <a:t>Arrays As Parameters, Approach 1: Pass the size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A2E88-DF8B-CC4E-AFC9-E9F203AB1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8053" y="677794"/>
            <a:ext cx="5621458" cy="1472747"/>
          </a:xfrm>
          <a:ln w="38100"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Two ways to pass array size</a:t>
            </a:r>
            <a:r>
              <a:rPr lang="en-US" b="1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pass the </a:t>
            </a:r>
            <a:r>
              <a:rPr lang="en-US" sz="2000" dirty="0">
                <a:solidFill>
                  <a:schemeClr val="accent1"/>
                </a:solidFill>
              </a:rPr>
              <a:t>count</a:t>
            </a:r>
            <a:r>
              <a:rPr lang="en-US" sz="2000" dirty="0"/>
              <a:t> as an additional argument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add a </a:t>
            </a:r>
            <a:r>
              <a:rPr lang="en-US" sz="2000" dirty="0">
                <a:solidFill>
                  <a:schemeClr val="accent1"/>
                </a:solidFill>
              </a:rPr>
              <a:t>sentinel element</a:t>
            </a:r>
            <a:r>
              <a:rPr lang="en-US" sz="2000" dirty="0"/>
              <a:t> as the last element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AA74426-3E63-264D-BCE2-3007CC9039E5}"/>
              </a:ext>
            </a:extLst>
          </p:cNvPr>
          <p:cNvSpPr/>
          <p:nvPr/>
        </p:nvSpPr>
        <p:spPr bwMode="auto">
          <a:xfrm>
            <a:off x="5812850" y="1188530"/>
            <a:ext cx="6287224" cy="2508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(numb)/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(numb[0]);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"sum is: %d\n"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9728802-CE52-6346-9057-6452E4783D17}"/>
              </a:ext>
            </a:extLst>
          </p:cNvPr>
          <p:cNvGrpSpPr/>
          <p:nvPr/>
        </p:nvGrpSpPr>
        <p:grpSpPr>
          <a:xfrm>
            <a:off x="228053" y="2299095"/>
            <a:ext cx="5899573" cy="646331"/>
            <a:chOff x="-3471011" y="5391887"/>
            <a:chExt cx="5899573" cy="6463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540F2D1-05E2-F945-8C8E-C308BAA73403}"/>
                </a:ext>
              </a:extLst>
            </p:cNvPr>
            <p:cNvSpPr txBox="1"/>
            <p:nvPr/>
          </p:nvSpPr>
          <p:spPr>
            <a:xfrm>
              <a:off x="-3471011" y="5391887"/>
              <a:ext cx="516040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remember </a:t>
              </a:r>
              <a:r>
                <a:rPr lang="en-US" dirty="0">
                  <a:solidFill>
                    <a:schemeClr val="tx2"/>
                  </a:solidFill>
                </a:rPr>
                <a:t>you can only </a:t>
              </a:r>
              <a:r>
                <a:rPr lang="en-US" dirty="0">
                  <a:solidFill>
                    <a:srgbClr val="0070C0"/>
                  </a:solidFill>
                </a:rPr>
                <a:t>use </a:t>
              </a:r>
              <a:r>
                <a:rPr lang="en-US" dirty="0" err="1">
                  <a:solidFill>
                    <a:srgbClr val="0070C0"/>
                  </a:solidFill>
                </a:rPr>
                <a:t>sizeof</a:t>
              </a:r>
              <a:r>
                <a:rPr lang="en-US" dirty="0">
                  <a:solidFill>
                    <a:srgbClr val="0070C0"/>
                  </a:solidFill>
                </a:rPr>
                <a:t>() </a:t>
              </a:r>
              <a:r>
                <a:rPr lang="en-US" dirty="0">
                  <a:solidFill>
                    <a:schemeClr val="tx2"/>
                  </a:solidFill>
                </a:rPr>
                <a:t>to calculate element count</a:t>
              </a:r>
              <a:r>
                <a:rPr lang="en-US" dirty="0">
                  <a:solidFill>
                    <a:srgbClr val="0070C0"/>
                  </a:solidFill>
                </a:rPr>
                <a:t> where the array is </a:t>
              </a:r>
              <a:r>
                <a:rPr lang="en-US" u="sng" dirty="0">
                  <a:solidFill>
                    <a:srgbClr val="0070C0"/>
                  </a:solidFill>
                </a:rPr>
                <a:t>defined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97D3D19-0B74-5942-8409-B9CE8A75D3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9390" y="5570411"/>
              <a:ext cx="739172" cy="16125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32F4C7F-467E-4949-9167-F03295DAF064}"/>
              </a:ext>
            </a:extLst>
          </p:cNvPr>
          <p:cNvSpPr/>
          <p:nvPr/>
        </p:nvSpPr>
        <p:spPr bwMode="auto">
          <a:xfrm>
            <a:off x="5755754" y="3906440"/>
            <a:ext cx="3822093" cy="284039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sum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*end;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end = a + size;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while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 &lt; end)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sum += *a++;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sum;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8582F2-3B05-364A-AF4A-688B22C49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5FF7E7-6AD2-7F45-AEBF-BBC53A5A0C82}"/>
              </a:ext>
            </a:extLst>
          </p:cNvPr>
          <p:cNvGrpSpPr/>
          <p:nvPr/>
        </p:nvGrpSpPr>
        <p:grpSpPr>
          <a:xfrm>
            <a:off x="156494" y="3047479"/>
            <a:ext cx="4368319" cy="3491478"/>
            <a:chOff x="226830" y="2925019"/>
            <a:chExt cx="4368319" cy="349147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4FE2935-E88D-6C40-BBF0-B8326F606084}"/>
                </a:ext>
              </a:extLst>
            </p:cNvPr>
            <p:cNvSpPr txBox="1"/>
            <p:nvPr/>
          </p:nvSpPr>
          <p:spPr>
            <a:xfrm>
              <a:off x="3115257" y="4180669"/>
              <a:ext cx="147989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0x110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 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   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79204B3-F5F0-B341-BE0F-EA60F5DC8DB7}"/>
                </a:ext>
              </a:extLst>
            </p:cNvPr>
            <p:cNvGrpSpPr/>
            <p:nvPr/>
          </p:nvGrpSpPr>
          <p:grpSpPr>
            <a:xfrm>
              <a:off x="226830" y="2925019"/>
              <a:ext cx="3504636" cy="3491478"/>
              <a:chOff x="226830" y="2925019"/>
              <a:chExt cx="3504636" cy="349147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73E2582-FBEE-544B-B1DE-C4655A885E82}"/>
                  </a:ext>
                </a:extLst>
              </p:cNvPr>
              <p:cNvGrpSpPr/>
              <p:nvPr/>
            </p:nvGrpSpPr>
            <p:grpSpPr>
              <a:xfrm>
                <a:off x="586285" y="2925019"/>
                <a:ext cx="3145181" cy="3491478"/>
                <a:chOff x="7027378" y="1215244"/>
                <a:chExt cx="3145181" cy="3491478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A6301D15-0F99-FE44-844D-52EFF42B4453}"/>
                    </a:ext>
                  </a:extLst>
                </p:cNvPr>
                <p:cNvSpPr/>
                <p:nvPr/>
              </p:nvSpPr>
              <p:spPr>
                <a:xfrm>
                  <a:off x="8282298" y="1215244"/>
                  <a:ext cx="1890261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1 word content </a:t>
                  </a:r>
                </a:p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(int = 4 bytes)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95C2B0AC-4EE1-BF4A-BFD5-A506B65BB074}"/>
                    </a:ext>
                  </a:extLst>
                </p:cNvPr>
                <p:cNvGrpSpPr/>
                <p:nvPr/>
              </p:nvGrpSpPr>
              <p:grpSpPr>
                <a:xfrm>
                  <a:off x="7027378" y="1682726"/>
                  <a:ext cx="2605272" cy="3023996"/>
                  <a:chOff x="7027378" y="1682726"/>
                  <a:chExt cx="2605272" cy="3023996"/>
                </a:xfrm>
              </p:grpSpPr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D42068CA-DC7D-8445-A2A7-BCC48D6D7256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367" y="396110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304B81EC-9562-DD4F-B1FB-0BF93FB7BC80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358482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8</a:t>
                    </a:r>
                  </a:p>
                </p:txBody>
              </p:sp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895EA336-27CA-8C46-ACAA-E082583B614A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323303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1</a:t>
                    </a:r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F78FA969-21A6-9545-9311-B9B76F3C46EA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863000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9148F9BB-4465-A94F-9DC5-FCB8BBD291F6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49366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5</a:t>
                    </a: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1C02370-AFF8-7A4D-A89B-1F33F406EB55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1" y="2098517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C079C81-A6C3-0948-85C9-9D3782519CD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4337390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14" name="Right Brace 13">
                    <a:extLst>
                      <a:ext uri="{FF2B5EF4-FFF2-40B4-BE49-F238E27FC236}">
                        <a16:creationId xmlns:a16="http://schemas.microsoft.com/office/drawing/2014/main" id="{2809B021-9614-7348-90D2-F1E4231CD7A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964044" y="1400513"/>
                    <a:ext cx="369332" cy="933757"/>
                  </a:xfrm>
                  <a:prstGeom prst="rightBrace">
                    <a:avLst/>
                  </a:prstGeom>
                  <a:ln w="254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E0D1A5F-6054-F449-B807-6151145DCFC6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1770477"/>
                    <a:ext cx="5693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end</a:t>
                    </a:r>
                  </a:p>
                </p:txBody>
              </p:sp>
              <p:sp>
                <p:nvSpPr>
                  <p:cNvPr id="18" name="Right Arrow 17">
                    <a:extLst>
                      <a:ext uri="{FF2B5EF4-FFF2-40B4-BE49-F238E27FC236}">
                        <a16:creationId xmlns:a16="http://schemas.microsoft.com/office/drawing/2014/main" id="{3413B898-8128-FD45-96E0-11E51A60FE01}"/>
                      </a:ext>
                    </a:extLst>
                  </p:cNvPr>
                  <p:cNvSpPr/>
                  <p:nvPr/>
                </p:nvSpPr>
                <p:spPr>
                  <a:xfrm>
                    <a:off x="7810925" y="2317773"/>
                    <a:ext cx="861107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3118519-4D5F-624B-B57B-5EE4176D69F4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3640376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a</a:t>
                    </a:r>
                  </a:p>
                </p:txBody>
              </p:sp>
              <p:sp>
                <p:nvSpPr>
                  <p:cNvPr id="20" name="Right Arrow 19">
                    <a:extLst>
                      <a:ext uri="{FF2B5EF4-FFF2-40B4-BE49-F238E27FC236}">
                        <a16:creationId xmlns:a16="http://schemas.microsoft.com/office/drawing/2014/main" id="{DE1CD4D6-DEAD-8D4F-9330-E4C13F5CC802}"/>
                      </a:ext>
                    </a:extLst>
                  </p:cNvPr>
                  <p:cNvSpPr/>
                  <p:nvPr/>
                </p:nvSpPr>
                <p:spPr>
                  <a:xfrm>
                    <a:off x="7632524" y="4056341"/>
                    <a:ext cx="453932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26F7F7-0946-CA4B-913D-6E5B9719F365}"/>
                  </a:ext>
                </a:extLst>
              </p:cNvPr>
              <p:cNvSpPr txBox="1"/>
              <p:nvPr/>
            </p:nvSpPr>
            <p:spPr>
              <a:xfrm>
                <a:off x="226830" y="5669398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0x100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586258D-AC75-2C4D-A0C5-12EB48107174}"/>
                  </a:ext>
                </a:extLst>
              </p:cNvPr>
              <p:cNvSpPr txBox="1"/>
              <p:nvPr/>
            </p:nvSpPr>
            <p:spPr>
              <a:xfrm>
                <a:off x="400985" y="3800883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0x114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D359A6-E305-0F48-A1E7-F86411D0F3A5}"/>
                  </a:ext>
                </a:extLst>
              </p:cNvPr>
              <p:cNvSpPr txBox="1"/>
              <p:nvPr/>
            </p:nvSpPr>
            <p:spPr>
              <a:xfrm>
                <a:off x="1578741" y="5654667"/>
                <a:ext cx="761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numb</a:t>
                </a: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8CB8D56-0BE0-5246-979F-DBE442EB06EA}"/>
              </a:ext>
            </a:extLst>
          </p:cNvPr>
          <p:cNvSpPr txBox="1"/>
          <p:nvPr/>
        </p:nvSpPr>
        <p:spPr>
          <a:xfrm>
            <a:off x="3078966" y="603799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B35357-8192-1CA6-351F-392A3F6E04EF}"/>
              </a:ext>
            </a:extLst>
          </p:cNvPr>
          <p:cNvSpPr txBox="1"/>
          <p:nvPr/>
        </p:nvSpPr>
        <p:spPr>
          <a:xfrm>
            <a:off x="9876481" y="4965246"/>
            <a:ext cx="1864613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same as:</a:t>
            </a:r>
          </a:p>
          <a:p>
            <a:r>
              <a:rPr lang="en-US" dirty="0"/>
              <a:t>sum = sum + *a;</a:t>
            </a:r>
          </a:p>
          <a:p>
            <a:r>
              <a:rPr lang="en-US" dirty="0"/>
              <a:t>a++;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EEABD0-8861-2A69-9A85-51AF97C27CBD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7870371" y="5426911"/>
            <a:ext cx="2006110" cy="6110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83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1" grpId="0" animBg="1"/>
      <p:bldP spid="42" grpId="0"/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FA2DF-4D70-0049-988D-B7888DB6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053" y="115231"/>
            <a:ext cx="11735893" cy="444478"/>
          </a:xfrm>
        </p:spPr>
        <p:txBody>
          <a:bodyPr/>
          <a:lstStyle/>
          <a:p>
            <a:r>
              <a:rPr lang="en-US" dirty="0"/>
              <a:t>Arrays As Parameters, Approach 2: Use a sentinel element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A2E88-DF8B-CC4E-AFC9-E9F203AB1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39481" y="570720"/>
            <a:ext cx="10599308" cy="825291"/>
          </a:xfr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sentinel</a:t>
            </a:r>
            <a:r>
              <a:rPr lang="en-US" dirty="0"/>
              <a:t> is an element that contains a value that is not part of the normal data range</a:t>
            </a:r>
          </a:p>
          <a:p>
            <a:pPr lvl="1"/>
            <a:r>
              <a:rPr lang="en-US" dirty="0"/>
              <a:t>Forms of 0 are often used (like with strings). Examples: '\0', NULL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AA74426-3E63-264D-BCE2-3007CC9039E5}"/>
              </a:ext>
            </a:extLst>
          </p:cNvPr>
          <p:cNvSpPr/>
          <p:nvPr/>
        </p:nvSpPr>
        <p:spPr bwMode="auto">
          <a:xfrm>
            <a:off x="1028173" y="1482039"/>
            <a:ext cx="10484355" cy="219748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a); 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returns number of chars in string, not counting \0</a:t>
            </a:r>
            <a:endParaRPr lang="en-US" sz="12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'b'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'c'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'd'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'e', '\0'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"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"Number of chars is: %d\n"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8582F2-3B05-364A-AF4A-688B22C49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AA74FE-40AA-0C45-BB97-EDD840237892}"/>
              </a:ext>
            </a:extLst>
          </p:cNvPr>
          <p:cNvGrpSpPr/>
          <p:nvPr/>
        </p:nvGrpSpPr>
        <p:grpSpPr>
          <a:xfrm>
            <a:off x="7559459" y="3321433"/>
            <a:ext cx="4368319" cy="3372688"/>
            <a:chOff x="226830" y="3043809"/>
            <a:chExt cx="4368319" cy="337268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748B3F1-7466-E945-B3EE-30820CFE7B03}"/>
                </a:ext>
              </a:extLst>
            </p:cNvPr>
            <p:cNvSpPr txBox="1"/>
            <p:nvPr/>
          </p:nvSpPr>
          <p:spPr>
            <a:xfrm>
              <a:off x="3115257" y="4180669"/>
              <a:ext cx="147989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0x103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0x102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0x101 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   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686378F-F1AB-A34F-B006-350F663A24C0}"/>
                </a:ext>
              </a:extLst>
            </p:cNvPr>
            <p:cNvGrpSpPr/>
            <p:nvPr/>
          </p:nvGrpSpPr>
          <p:grpSpPr>
            <a:xfrm>
              <a:off x="226830" y="3043809"/>
              <a:ext cx="2964727" cy="3372688"/>
              <a:chOff x="226830" y="3043809"/>
              <a:chExt cx="2964727" cy="3372688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793FB2F-3228-F644-B585-43C20EF732EC}"/>
                  </a:ext>
                </a:extLst>
              </p:cNvPr>
              <p:cNvGrpSpPr/>
              <p:nvPr/>
            </p:nvGrpSpPr>
            <p:grpSpPr>
              <a:xfrm>
                <a:off x="586285" y="3043809"/>
                <a:ext cx="2605272" cy="3372688"/>
                <a:chOff x="7027378" y="1334034"/>
                <a:chExt cx="2605272" cy="3372688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AE4BE2E5-E78D-1A45-A40B-138FCB4B30C5}"/>
                    </a:ext>
                  </a:extLst>
                </p:cNvPr>
                <p:cNvSpPr/>
                <p:nvPr/>
              </p:nvSpPr>
              <p:spPr>
                <a:xfrm>
                  <a:off x="8681831" y="1334034"/>
                  <a:ext cx="85151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1 byte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046088E2-410D-1D45-89D3-3A8F81251BED}"/>
                    </a:ext>
                  </a:extLst>
                </p:cNvPr>
                <p:cNvGrpSpPr/>
                <p:nvPr/>
              </p:nvGrpSpPr>
              <p:grpSpPr>
                <a:xfrm>
                  <a:off x="7027378" y="1682726"/>
                  <a:ext cx="2605272" cy="3023996"/>
                  <a:chOff x="7027378" y="1682726"/>
                  <a:chExt cx="2605272" cy="3023996"/>
                </a:xfrm>
              </p:grpSpPr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5ADF8235-D1AB-B545-84D6-ADA6E3E1FE12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367" y="396110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'a'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CCEE1E8A-05EB-8947-8C1B-DFBF4D3001F0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358482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'b'</a:t>
                    </a:r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8646A0A0-CBF6-AB41-8150-15ECC8B4B7C6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323303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'c'</a:t>
                    </a: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4F7E17C6-4D9F-3F4E-AD27-8D6602847D1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863000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'd'</a:t>
                    </a: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02F63F53-EA6A-2A47-B742-7E402959A9E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49366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'e'</a:t>
                    </a:r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C069D0CA-F136-CD44-9D7C-10720128620E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1" y="2098517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'\0'</a:t>
                    </a: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7589AAD-09A1-B046-912B-C8C6ECFB1114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4337390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53" name="Right Brace 52">
                    <a:extLst>
                      <a:ext uri="{FF2B5EF4-FFF2-40B4-BE49-F238E27FC236}">
                        <a16:creationId xmlns:a16="http://schemas.microsoft.com/office/drawing/2014/main" id="{24DA156A-8698-B748-833F-1D05124E1CF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964044" y="1400513"/>
                    <a:ext cx="369332" cy="933757"/>
                  </a:xfrm>
                  <a:prstGeom prst="rightBrace">
                    <a:avLst/>
                  </a:prstGeom>
                  <a:ln w="254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BA0853DB-5C0B-954D-B905-F3E353D6EC7A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1770477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p</a:t>
                    </a:r>
                  </a:p>
                </p:txBody>
              </p:sp>
              <p:sp>
                <p:nvSpPr>
                  <p:cNvPr id="55" name="Right Arrow 54">
                    <a:extLst>
                      <a:ext uri="{FF2B5EF4-FFF2-40B4-BE49-F238E27FC236}">
                        <a16:creationId xmlns:a16="http://schemas.microsoft.com/office/drawing/2014/main" id="{B4865226-F205-3F4E-882C-53D2B1DF94CB}"/>
                      </a:ext>
                    </a:extLst>
                  </p:cNvPr>
                  <p:cNvSpPr/>
                  <p:nvPr/>
                </p:nvSpPr>
                <p:spPr>
                  <a:xfrm>
                    <a:off x="7810925" y="2317773"/>
                    <a:ext cx="861107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7FE12A5E-AE57-3D4C-999A-3ED78A4FEA72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3640376"/>
                    <a:ext cx="30008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s</a:t>
                    </a:r>
                  </a:p>
                </p:txBody>
              </p:sp>
              <p:sp>
                <p:nvSpPr>
                  <p:cNvPr id="57" name="Right Arrow 56">
                    <a:extLst>
                      <a:ext uri="{FF2B5EF4-FFF2-40B4-BE49-F238E27FC236}">
                        <a16:creationId xmlns:a16="http://schemas.microsoft.com/office/drawing/2014/main" id="{EA8BEBE9-7CF6-2B46-873F-1D71B2A759F9}"/>
                      </a:ext>
                    </a:extLst>
                  </p:cNvPr>
                  <p:cNvSpPr/>
                  <p:nvPr/>
                </p:nvSpPr>
                <p:spPr>
                  <a:xfrm>
                    <a:off x="7632524" y="4056341"/>
                    <a:ext cx="453932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2BD18AC-D1E5-4747-ADFE-43997A6BFCB8}"/>
                  </a:ext>
                </a:extLst>
              </p:cNvPr>
              <p:cNvSpPr txBox="1"/>
              <p:nvPr/>
            </p:nvSpPr>
            <p:spPr>
              <a:xfrm>
                <a:off x="226830" y="5669398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0x100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14E9158-8E29-A448-B82B-0866DD7B0C12}"/>
                  </a:ext>
                </a:extLst>
              </p:cNvPr>
              <p:cNvSpPr txBox="1"/>
              <p:nvPr/>
            </p:nvSpPr>
            <p:spPr>
              <a:xfrm>
                <a:off x="400985" y="3800883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0x105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0A47114-315E-3743-BB7C-157A5EA7D316}"/>
                  </a:ext>
                </a:extLst>
              </p:cNvPr>
              <p:cNvSpPr txBox="1"/>
              <p:nvPr/>
            </p:nvSpPr>
            <p:spPr>
              <a:xfrm>
                <a:off x="1704602" y="5685418"/>
                <a:ext cx="5052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buf</a:t>
                </a:r>
                <a:endParaRPr lang="en-US" dirty="0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E74BA53-D9D4-9341-83D9-1CB0AD2D8555}"/>
              </a:ext>
            </a:extLst>
          </p:cNvPr>
          <p:cNvSpPr txBox="1"/>
          <p:nvPr/>
        </p:nvSpPr>
        <p:spPr>
          <a:xfrm>
            <a:off x="10507125" y="630162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8A3ED94-7170-F6D6-4706-9DEF83298139}"/>
              </a:ext>
            </a:extLst>
          </p:cNvPr>
          <p:cNvSpPr/>
          <p:nvPr/>
        </p:nvSpPr>
        <p:spPr bwMode="auto">
          <a:xfrm>
            <a:off x="910983" y="3806524"/>
            <a:ext cx="6258513" cy="288759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Assumes parameter is a terminated string */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*s)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char *p = s;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if (p == NULL)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return 0;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while (*p++) 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(p – s - 1);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366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2" grpId="0"/>
      <p:bldP spid="30" grpId="0"/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E34F8-B558-DE47-BB67-7A380A24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19999"/>
            <a:ext cx="11783021" cy="715294"/>
          </a:xfrm>
        </p:spPr>
        <p:txBody>
          <a:bodyPr/>
          <a:lstStyle/>
          <a:p>
            <a:r>
              <a:rPr lang="en-US" dirty="0"/>
              <a:t>Reference: Some String Routines in </a:t>
            </a:r>
            <a:r>
              <a:rPr lang="en-US" dirty="0" err="1"/>
              <a:t>libc</a:t>
            </a:r>
            <a:r>
              <a:rPr lang="en-US" dirty="0"/>
              <a:t> (#include &lt;</a:t>
            </a:r>
            <a:r>
              <a:rPr lang="en-US" dirty="0" err="1"/>
              <a:t>string.h</a:t>
            </a:r>
            <a:r>
              <a:rPr lang="en-US" dirty="0"/>
              <a:t>&gt;)</a:t>
            </a:r>
          </a:p>
        </p:txBody>
      </p:sp>
      <p:graphicFrame>
        <p:nvGraphicFramePr>
          <p:cNvPr id="4" name="Group 4">
            <a:extLst>
              <a:ext uri="{FF2B5EF4-FFF2-40B4-BE49-F238E27FC236}">
                <a16:creationId xmlns:a16="http://schemas.microsoft.com/office/drawing/2014/main" id="{C2991F89-A1CE-9F4E-8B06-4E52020CF191}"/>
              </a:ext>
            </a:extLst>
          </p:cNvPr>
          <p:cNvGraphicFramePr>
            <a:graphicFrameLocks noGrp="1"/>
          </p:cNvGraphicFramePr>
          <p:nvPr/>
        </p:nvGraphicFramePr>
        <p:xfrm>
          <a:off x="304800" y="1021724"/>
          <a:ext cx="11582400" cy="5535168"/>
        </p:xfrm>
        <a:graphic>
          <a:graphicData uri="http://schemas.openxmlformats.org/drawingml/2006/table">
            <a:tbl>
              <a:tblPr/>
              <a:tblGrid>
                <a:gridCol w="35747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7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80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Function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Description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strlen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returns the # of chars in a C string (before null-terminating character).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50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strcmp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str1, str2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),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strncmp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str1, str2, 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compares two strings; returns 0 if identical, &lt;0 if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str1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comes before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str2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in alphabet, &gt;0 if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str1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comes after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str2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in alphabet.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strncmp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stops comparing after at most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characters.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2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strchr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strrchr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character search: returns a pointer to the first occurrence of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in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, or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NULL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if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was not found in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strrchr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find the last occurrence.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haystack, needle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string search: returns a pointer to the start of the first occurrence of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needle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in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haystack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, or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NULL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if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needle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was not found in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haystack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50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strcpy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strncpy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copies characters in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to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, including null-terminating character.  Assumes enough space in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  Strings must not overlap. 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trncpy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stops after at most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chars, and </a:t>
                      </a:r>
                      <a:r>
                        <a:rPr kumimoji="0" lang="en-US" altLang="x-none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does not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add null-terminating char.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950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strcat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strncat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concatenate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onto the end of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 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trncat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stops concatenating after at most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 characters.  </a:t>
                      </a:r>
                      <a:r>
                        <a:rPr kumimoji="0" lang="en-US" altLang="x-none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Always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adds a null-terminating character.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950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strspn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accept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strcspn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reject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strspn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returns the length of the initial part of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which contains </a:t>
                      </a:r>
                      <a:r>
                        <a:rPr kumimoji="0" lang="en-US" altLang="x-none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only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characters in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accept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 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trcspn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returns the length of the initial part of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which does </a:t>
                      </a:r>
                      <a:r>
                        <a:rPr kumimoji="0" lang="en-US" altLang="x-none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not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contain any characters in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reject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20366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68A1A2-CCF7-EE48-A062-A08E39305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" y="252177"/>
            <a:ext cx="11906250" cy="522047"/>
          </a:xfrm>
        </p:spPr>
        <p:txBody>
          <a:bodyPr/>
          <a:lstStyle/>
          <a:p>
            <a:r>
              <a:rPr lang="en-US" dirty="0"/>
              <a:t>Do not overuse </a:t>
            </a:r>
            <a:r>
              <a:rPr lang="en-US" dirty="0" err="1"/>
              <a:t>strlen</a:t>
            </a:r>
            <a:r>
              <a:rPr lang="en-US" dirty="0"/>
              <a:t>()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118DFC8-5D9B-994B-85BE-98F74D935DA3}"/>
              </a:ext>
            </a:extLst>
          </p:cNvPr>
          <p:cNvSpPr txBox="1">
            <a:spLocks/>
          </p:cNvSpPr>
          <p:nvPr/>
        </p:nvSpPr>
        <p:spPr>
          <a:xfrm>
            <a:off x="910485" y="1232976"/>
            <a:ext cx="9474486" cy="16943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 string library function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calculates string length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at runtime 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Do not overuse </a:t>
            </a:r>
            <a:r>
              <a:rPr lang="en-US" sz="2400" b="1" dirty="0" err="1">
                <a:solidFill>
                  <a:srgbClr val="FF0000"/>
                </a:solidFill>
              </a:rPr>
              <a:t>strlen</a:t>
            </a:r>
            <a:r>
              <a:rPr lang="en-US" sz="2400" b="1" dirty="0">
                <a:solidFill>
                  <a:srgbClr val="FF0000"/>
                </a:solidFill>
              </a:rPr>
              <a:t>(), as it walks the array each time called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8E9D7F-6FEF-8A4D-A616-FD3B3560D0A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26156852-256D-D747-9AFA-9D98ADCD9ADB}"/>
                  </a:ext>
                </a:extLst>
              </p:cNvPr>
              <p:cNvSpPr/>
              <p:nvPr/>
            </p:nvSpPr>
            <p:spPr bwMode="auto">
              <a:xfrm>
                <a:off x="292437" y="3294240"/>
                <a:ext cx="5645584" cy="3233236"/>
              </a:xfrm>
              <a:prstGeom prst="roundRect">
                <a:avLst>
                  <a:gd name="adj" fmla="val 15691"/>
                </a:avLst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</a:t>
                </a:r>
                <a:r>
                  <a:rPr lang="en-US" dirty="0" err="1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count_e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(char *s)  </a:t>
                </a:r>
                <a:r>
                  <a:rPr lang="en-US" b="1" i="1" dirty="0">
                    <a:solidFill>
                      <a:srgbClr val="2C895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2C895B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2C895B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𝒏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2C895B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i="1" dirty="0">
                    <a:solidFill>
                      <a:srgbClr val="2C895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) !!!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{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int count = 0;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if (s == NULL)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	return 0;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for (int j = 0; j &lt; </a:t>
                </a:r>
                <a:r>
                  <a:rPr lang="en-US" dirty="0" err="1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strlen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(s)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; </a:t>
                </a:r>
                <a:r>
                  <a:rPr lang="en-US" dirty="0" err="1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j++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) { 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    if (s[j] == 'e')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	    count++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}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return count ;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}</a:t>
                </a:r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26156852-256D-D747-9AFA-9D98ADCD9A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2437" y="3294240"/>
                <a:ext cx="5645584" cy="3233236"/>
              </a:xfrm>
              <a:prstGeom prst="roundRect">
                <a:avLst>
                  <a:gd name="adj" fmla="val 15691"/>
                </a:avLst>
              </a:prstGeom>
              <a:blipFill>
                <a:blip r:embed="rId2"/>
                <a:stretch>
                  <a:fillRect b="-3488"/>
                </a:stretch>
              </a:blip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A2D4692-33C0-754C-873E-089BE63F833D}"/>
              </a:ext>
            </a:extLst>
          </p:cNvPr>
          <p:cNvSpPr/>
          <p:nvPr/>
        </p:nvSpPr>
        <p:spPr bwMode="auto">
          <a:xfrm>
            <a:off x="6955019" y="3215893"/>
            <a:ext cx="4840686" cy="3389930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count_e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*s) 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o(n) !!!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int count = 0;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if (s == NULL)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 0;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while (*s) 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if (*s++ == 'e')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count++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return count 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2D51E136-B312-FB42-9CEE-2745CB2F257B}"/>
              </a:ext>
            </a:extLst>
          </p:cNvPr>
          <p:cNvSpPr/>
          <p:nvPr/>
        </p:nvSpPr>
        <p:spPr>
          <a:xfrm>
            <a:off x="6217920" y="4731601"/>
            <a:ext cx="457200" cy="388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8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 animBg="1"/>
      <p:bldP spid="15" grpId="0" animBg="1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3F3EC4-B27D-2644-BF90-BFDCCA198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 to Binary (group 4 bits per digit from the right)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4993B-3FCD-3743-84D3-6E6AE0395C3E}"/>
              </a:ext>
            </a:extLst>
          </p:cNvPr>
          <p:cNvSpPr txBox="1"/>
          <p:nvPr/>
        </p:nvSpPr>
        <p:spPr>
          <a:xfrm>
            <a:off x="999523" y="3140666"/>
            <a:ext cx="99132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solidFill>
                  <a:schemeClr val="tx2"/>
                </a:solidFill>
              </a:rPr>
              <a:t>1111  1010   0101  0011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7C832F-2B58-8140-B2F4-8DD7F1E63704}"/>
              </a:ext>
            </a:extLst>
          </p:cNvPr>
          <p:cNvGrpSpPr/>
          <p:nvPr/>
        </p:nvGrpSpPr>
        <p:grpSpPr>
          <a:xfrm>
            <a:off x="1163010" y="2913066"/>
            <a:ext cx="9749740" cy="515934"/>
            <a:chOff x="735538" y="3020158"/>
            <a:chExt cx="9749740" cy="515934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2B281DE2-D5E8-1F4E-90F1-17F1D8A54BF0}"/>
                </a:ext>
              </a:extLst>
            </p:cNvPr>
            <p:cNvSpPr/>
            <p:nvPr/>
          </p:nvSpPr>
          <p:spPr>
            <a:xfrm rot="5400000">
              <a:off x="6622382" y="2347415"/>
              <a:ext cx="457202" cy="1861421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78FBF0EB-4595-BD43-B747-87682E874EEB}"/>
                </a:ext>
              </a:extLst>
            </p:cNvPr>
            <p:cNvSpPr/>
            <p:nvPr/>
          </p:nvSpPr>
          <p:spPr>
            <a:xfrm rot="5400000">
              <a:off x="3900119" y="2310874"/>
              <a:ext cx="515933" cy="1934502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C9CC85AB-9426-FF43-B2BD-83C97238BAFB}"/>
                </a:ext>
              </a:extLst>
            </p:cNvPr>
            <p:cNvSpPr/>
            <p:nvPr/>
          </p:nvSpPr>
          <p:spPr>
            <a:xfrm rot="5400000">
              <a:off x="1400854" y="2415342"/>
              <a:ext cx="455434" cy="1786066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9099E6A2-C546-5D4E-9C92-8F74E2E138D3}"/>
                </a:ext>
              </a:extLst>
            </p:cNvPr>
            <p:cNvSpPr/>
            <p:nvPr/>
          </p:nvSpPr>
          <p:spPr>
            <a:xfrm rot="5400000">
              <a:off x="9151778" y="2173224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2005905-DCEE-7C49-8F62-2BDB992CF89F}"/>
              </a:ext>
            </a:extLst>
          </p:cNvPr>
          <p:cNvSpPr txBox="1"/>
          <p:nvPr/>
        </p:nvSpPr>
        <p:spPr>
          <a:xfrm>
            <a:off x="823184" y="1884260"/>
            <a:ext cx="17860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0070C0"/>
                </a:solidFill>
              </a:rPr>
              <a:t>0x  </a:t>
            </a:r>
            <a:r>
              <a:rPr lang="en-US" sz="6600" dirty="0">
                <a:solidFill>
                  <a:schemeClr val="tx2"/>
                </a:solidFill>
              </a:rPr>
              <a:t>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8BBD27-1266-6B4D-9341-E98FEBE77254}"/>
              </a:ext>
            </a:extLst>
          </p:cNvPr>
          <p:cNvSpPr txBox="1"/>
          <p:nvPr/>
        </p:nvSpPr>
        <p:spPr>
          <a:xfrm>
            <a:off x="4299390" y="1805070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1593B-0F7C-FB4F-A34D-2A18F3FCF062}"/>
              </a:ext>
            </a:extLst>
          </p:cNvPr>
          <p:cNvSpPr txBox="1"/>
          <p:nvPr/>
        </p:nvSpPr>
        <p:spPr>
          <a:xfrm>
            <a:off x="6950480" y="1908252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E19D03-4729-0145-9DD3-33DAB22F98EB}"/>
              </a:ext>
            </a:extLst>
          </p:cNvPr>
          <p:cNvSpPr txBox="1"/>
          <p:nvPr/>
        </p:nvSpPr>
        <p:spPr>
          <a:xfrm>
            <a:off x="9479875" y="1860232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2A7036C-536F-4040-83FE-A427678D390A}"/>
              </a:ext>
            </a:extLst>
          </p:cNvPr>
          <p:cNvGrpSpPr/>
          <p:nvPr/>
        </p:nvGrpSpPr>
        <p:grpSpPr>
          <a:xfrm>
            <a:off x="2294478" y="4815067"/>
            <a:ext cx="7603043" cy="1654710"/>
            <a:chOff x="2294478" y="4175675"/>
            <a:chExt cx="7603043" cy="165471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2FC712A-E4BD-5146-A88F-791AA686C817}"/>
                </a:ext>
              </a:extLst>
            </p:cNvPr>
            <p:cNvSpPr txBox="1"/>
            <p:nvPr/>
          </p:nvSpPr>
          <p:spPr>
            <a:xfrm>
              <a:off x="2294478" y="4175675"/>
              <a:ext cx="7603043" cy="1015663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rgbClr val="0070C0"/>
                  </a:solidFill>
                </a:rPr>
                <a:t>0b</a:t>
              </a:r>
              <a:r>
                <a:rPr lang="en-US" sz="6000" dirty="0">
                  <a:solidFill>
                    <a:schemeClr val="tx2"/>
                  </a:solidFill>
                </a:rPr>
                <a:t>1111101001010011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76D1E80-9B2D-B24F-8251-DB86A13252A1}"/>
                </a:ext>
              </a:extLst>
            </p:cNvPr>
            <p:cNvGrpSpPr/>
            <p:nvPr/>
          </p:nvGrpSpPr>
          <p:grpSpPr>
            <a:xfrm>
              <a:off x="2745333" y="5191338"/>
              <a:ext cx="4949754" cy="639047"/>
              <a:chOff x="548843" y="5957740"/>
              <a:chExt cx="4949754" cy="63904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44A0D0-4FF6-5741-A7D8-FE5CD5D30E82}"/>
                  </a:ext>
                </a:extLst>
              </p:cNvPr>
              <p:cNvSpPr txBox="1"/>
              <p:nvPr/>
            </p:nvSpPr>
            <p:spPr>
              <a:xfrm>
                <a:off x="1256730" y="6073567"/>
                <a:ext cx="42418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tx2"/>
                    </a:solidFill>
                  </a:rPr>
                  <a:t>binary start with a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0b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tx2"/>
                    </a:solidFill>
                  </a:rPr>
                  <a:t>in C</a:t>
                </a:r>
              </a:p>
            </p:txBody>
          </p:sp>
          <p:sp>
            <p:nvSpPr>
              <p:cNvPr id="22" name="Bent-Up Arrow 21">
                <a:extLst>
                  <a:ext uri="{FF2B5EF4-FFF2-40B4-BE49-F238E27FC236}">
                    <a16:creationId xmlns:a16="http://schemas.microsoft.com/office/drawing/2014/main" id="{A9B20044-B22B-0946-B806-4C3CA29C91CA}"/>
                  </a:ext>
                </a:extLst>
              </p:cNvPr>
              <p:cNvSpPr/>
              <p:nvPr/>
            </p:nvSpPr>
            <p:spPr>
              <a:xfrm flipH="1">
                <a:off x="548843" y="5957740"/>
                <a:ext cx="738963" cy="471340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56A06A8-6CEC-E24A-9585-B2CBCD3B9C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EBEFEAA0-5997-0144-B72C-2F39F139DDDA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96577" y="985491"/>
                <a:ext cx="9648448" cy="600108"/>
              </a:xfrm>
            </p:spPr>
            <p:txBody>
              <a:bodyPr/>
              <a:lstStyle/>
              <a:p>
                <a:r>
                  <a:rPr lang="en-US" sz="3200" dirty="0"/>
                  <a:t>Each Hex digit is 4 bits in base 2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3200" dirty="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3200" dirty="0"/>
                  <a:t> </a:t>
                </a:r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EBEFEAA0-5997-0144-B72C-2F39F139DD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96577" y="985491"/>
                <a:ext cx="9648448" cy="600108"/>
              </a:xfrm>
              <a:blipFill>
                <a:blip r:embed="rId2"/>
                <a:stretch>
                  <a:fillRect l="-1445" t="-4167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303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8F612-97C1-1B41-A19B-CF3E015D7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299" y="25201"/>
            <a:ext cx="10515600" cy="511501"/>
          </a:xfrm>
        </p:spPr>
        <p:txBody>
          <a:bodyPr/>
          <a:lstStyle/>
          <a:p>
            <a:r>
              <a:rPr lang="en-US" dirty="0"/>
              <a:t>The NULL Constant and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A0B5C-2EFE-384E-B74C-02616C3391B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11758" y="719582"/>
            <a:ext cx="11916102" cy="584258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5"/>
                </a:solidFill>
              </a:rPr>
              <a:t>NULL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7030A0"/>
                </a:solidFill>
              </a:rPr>
              <a:t>is a constant </a:t>
            </a:r>
            <a:r>
              <a:rPr lang="en-US" sz="2400" dirty="0"/>
              <a:t>that </a:t>
            </a:r>
            <a:r>
              <a:rPr lang="en-US" sz="2400" b="1" dirty="0">
                <a:solidFill>
                  <a:srgbClr val="2C895B"/>
                </a:solidFill>
              </a:rPr>
              <a:t>evaluates to zero (0)</a:t>
            </a:r>
          </a:p>
          <a:p>
            <a:r>
              <a:rPr lang="en-US" sz="2400" dirty="0"/>
              <a:t>You </a:t>
            </a:r>
            <a:r>
              <a:rPr lang="en-US" sz="2400" dirty="0">
                <a:solidFill>
                  <a:schemeClr val="accent5"/>
                </a:solidFill>
              </a:rPr>
              <a:t>assign a pointer variable to contain NULL </a:t>
            </a:r>
            <a:r>
              <a:rPr lang="en-US" sz="2400" dirty="0"/>
              <a:t>to </a:t>
            </a:r>
            <a:r>
              <a:rPr lang="en-US" sz="2400" dirty="0">
                <a:solidFill>
                  <a:srgbClr val="F37440"/>
                </a:solidFill>
              </a:rPr>
              <a:t>indicate that the pointer does not point at anything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A pointer variable </a:t>
            </a:r>
            <a:r>
              <a:rPr lang="en-US" sz="2400" dirty="0"/>
              <a:t>with </a:t>
            </a:r>
            <a:r>
              <a:rPr lang="en-US" sz="2400" dirty="0">
                <a:solidFill>
                  <a:srgbClr val="7030A0"/>
                </a:solidFill>
              </a:rPr>
              <a:t>a value of NULL </a:t>
            </a:r>
            <a:r>
              <a:rPr lang="en-US" sz="2400" dirty="0"/>
              <a:t>is called a </a:t>
            </a:r>
            <a:r>
              <a:rPr lang="en-US" sz="2400" dirty="0">
                <a:solidFill>
                  <a:schemeClr val="accent5"/>
                </a:solidFill>
              </a:rPr>
              <a:t>“NULL pointer” (invalid address!) 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Memory location 0 (address is 0) is not a valid memory address in any C program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Dereferencing NULL at runtime will cause a program fault (segmentation fault)!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6CB22B-DB14-8E42-989F-437ED26A77D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159B96F-E711-E7A9-D981-67AC5E342763}"/>
              </a:ext>
            </a:extLst>
          </p:cNvPr>
          <p:cNvSpPr/>
          <p:nvPr/>
        </p:nvSpPr>
        <p:spPr bwMode="auto">
          <a:xfrm>
            <a:off x="535489" y="4279907"/>
            <a:ext cx="11121022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NULL;</a:t>
            </a:r>
          </a:p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p;	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4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segmentation fault! */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*(int *)900000 = 25;	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cast 900000 to a pointer */</a:t>
            </a:r>
          </a:p>
          <a:p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/* if writeable address space, it works */</a:t>
            </a:r>
          </a:p>
          <a:p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/* that memory location just changed */</a:t>
            </a:r>
          </a:p>
        </p:txBody>
      </p:sp>
    </p:spTree>
    <p:extLst>
      <p:ext uri="{BB962C8B-B14F-4D97-AF65-F5344CB8AC3E}">
        <p14:creationId xmlns:p14="http://schemas.microsoft.com/office/powerpoint/2010/main" val="244837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8F612-97C1-1B41-A19B-CF3E015D7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299" y="25201"/>
            <a:ext cx="10515600" cy="511501"/>
          </a:xfrm>
        </p:spPr>
        <p:txBody>
          <a:bodyPr/>
          <a:lstStyle/>
          <a:p>
            <a:r>
              <a:rPr lang="en-US" dirty="0"/>
              <a:t>Using the NULL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A0B5C-2EFE-384E-B74C-02616C3391B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11758" y="979072"/>
            <a:ext cx="11616020" cy="50694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Many functions </a:t>
            </a:r>
            <a:r>
              <a:rPr lang="en-US" sz="2400" dirty="0">
                <a:solidFill>
                  <a:srgbClr val="2C895B"/>
                </a:solidFill>
              </a:rPr>
              <a:t>return NULL to indicate an error has occurred</a:t>
            </a:r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dirty="0"/>
              <a:t>NULL is considered </a:t>
            </a:r>
            <a:r>
              <a:rPr lang="en-US" sz="2400" dirty="0">
                <a:solidFill>
                  <a:srgbClr val="FF0000"/>
                </a:solidFill>
              </a:rPr>
              <a:t>“false” </a:t>
            </a:r>
            <a:r>
              <a:rPr lang="en-US" sz="2400" dirty="0"/>
              <a:t>when used in a Boolean context</a:t>
            </a:r>
          </a:p>
          <a:p>
            <a:pPr lvl="1"/>
            <a:r>
              <a:rPr lang="en-US" sz="2400" b="1" dirty="0">
                <a:solidFill>
                  <a:schemeClr val="accent5"/>
                </a:solidFill>
              </a:rPr>
              <a:t>Remember: false expressions </a:t>
            </a:r>
            <a:r>
              <a:rPr lang="en-US" sz="2400" dirty="0"/>
              <a:t>in C are </a:t>
            </a:r>
            <a:r>
              <a:rPr lang="en-US" sz="2400" dirty="0">
                <a:solidFill>
                  <a:schemeClr val="accent5"/>
                </a:solidFill>
              </a:rPr>
              <a:t>defined to be zero </a:t>
            </a:r>
            <a:r>
              <a:rPr lang="en-US" sz="2400" i="1" dirty="0">
                <a:solidFill>
                  <a:schemeClr val="accent5"/>
                </a:solidFill>
              </a:rPr>
              <a:t>or </a:t>
            </a:r>
            <a:r>
              <a:rPr lang="en-US" sz="2400" dirty="0">
                <a:solidFill>
                  <a:schemeClr val="accent5"/>
                </a:solidFill>
              </a:rPr>
              <a:t>NULL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The following two are equivalent (</a:t>
            </a:r>
            <a:r>
              <a:rPr lang="en-US" sz="2400" dirty="0">
                <a:solidFill>
                  <a:schemeClr val="accent5"/>
                </a:solidFill>
              </a:rPr>
              <a:t>the second one is preferred for readability</a:t>
            </a:r>
            <a:r>
              <a:rPr lang="en-US" sz="2400" dirty="0"/>
              <a:t>):</a:t>
            </a:r>
          </a:p>
          <a:p>
            <a:pPr marL="342900" indent="-342900">
              <a:lnSpc>
                <a:spcPct val="100000"/>
              </a:lnSpc>
            </a:pPr>
            <a:endParaRPr lang="en-US" sz="2400" dirty="0">
              <a:solidFill>
                <a:schemeClr val="accent5"/>
              </a:solidFill>
            </a:endParaRPr>
          </a:p>
          <a:p>
            <a:pPr marL="342900" indent="-342900">
              <a:lnSpc>
                <a:spcPct val="100000"/>
              </a:lnSpc>
            </a:pP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A2DCA1-ED91-994B-85B2-10D7A3A2E87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4584948-ACD2-EF43-AD6E-11AF712C42C4}"/>
              </a:ext>
            </a:extLst>
          </p:cNvPr>
          <p:cNvSpPr/>
          <p:nvPr/>
        </p:nvSpPr>
        <p:spPr bwMode="auto">
          <a:xfrm>
            <a:off x="3299823" y="5022680"/>
            <a:ext cx="3381763" cy="8551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(p) ...</a:t>
            </a:r>
            <a:b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(p != NULL) ...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7B641F8-642F-E9E2-B387-8238528A9C98}"/>
              </a:ext>
            </a:extLst>
          </p:cNvPr>
          <p:cNvSpPr/>
          <p:nvPr/>
        </p:nvSpPr>
        <p:spPr bwMode="auto">
          <a:xfrm>
            <a:off x="417318" y="1722110"/>
            <a:ext cx="11357363" cy="14885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these are all equivalent */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NULL; 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)0;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cast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 to a pointer type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(void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)0;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automatically gets converted to the correct type</a:t>
            </a:r>
          </a:p>
        </p:txBody>
      </p:sp>
    </p:spTree>
    <p:extLst>
      <p:ext uri="{BB962C8B-B14F-4D97-AF65-F5344CB8AC3E}">
        <p14:creationId xmlns:p14="http://schemas.microsoft.com/office/powerpoint/2010/main" val="6228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  <p:bldP spid="5" grpId="0" animBg="1"/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D85C40A-DC55-924F-8AF4-744B873D26C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2372" y="2418591"/>
            <a:ext cx="11749628" cy="430562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fontAlgn="auto">
              <a:spcAft>
                <a:spcPts val="0"/>
              </a:spcAft>
              <a:buFont typeface="Wingdings" charset="2"/>
              <a:buNone/>
              <a:defRPr/>
            </a:pP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fgets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array[ ], int size, FILE *stream)</a:t>
            </a:r>
            <a:endParaRPr lang="en-US" sz="800" b="1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*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is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/>
                </a:solidFill>
              </a:rPr>
              <a:t>a pointer (address) to an </a:t>
            </a:r>
            <a:r>
              <a:rPr lang="en-US" sz="2000" b="1" dirty="0">
                <a:solidFill>
                  <a:schemeClr val="accent1"/>
                </a:solidFill>
              </a:rPr>
              <a:t>array of char</a:t>
            </a:r>
            <a:endParaRPr lang="en-US" sz="2000" b="1" dirty="0"/>
          </a:p>
          <a:p>
            <a:pPr fontAlgn="auto">
              <a:spcAft>
                <a:spcPts val="0"/>
              </a:spcAft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reads in at most </a:t>
            </a:r>
            <a:r>
              <a:rPr lang="en-US" sz="2000" b="1" dirty="0">
                <a:solidFill>
                  <a:srgbClr val="0070C0"/>
                </a:solidFill>
              </a:rPr>
              <a:t>one less than </a:t>
            </a:r>
            <a:r>
              <a:rPr lang="en-US" sz="2000" b="1" i="1" dirty="0">
                <a:solidFill>
                  <a:srgbClr val="FF0000"/>
                </a:solidFill>
              </a:rPr>
              <a:t>size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 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characters from </a:t>
            </a:r>
            <a:r>
              <a:rPr lang="en-US" sz="2000" b="1" i="1" dirty="0">
                <a:solidFill>
                  <a:srgbClr val="FF0000"/>
                </a:solidFill>
              </a:rPr>
              <a:t>stream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 and stores them into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array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Reading stops after an 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EOF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 or a newline '\n'</a:t>
            </a:r>
          </a:p>
          <a:p>
            <a:pPr lvl="1">
              <a:defRPr/>
            </a:pPr>
            <a:r>
              <a:rPr lang="en-US" sz="2000" dirty="0">
                <a:solidFill>
                  <a:schemeClr val="accent1"/>
                </a:solidFill>
              </a:rPr>
              <a:t>If a newline ('\n') is read, it is stored into the buffer</a:t>
            </a:r>
          </a:p>
          <a:p>
            <a:pPr lvl="1">
              <a:defRPr/>
            </a:pPr>
            <a:r>
              <a:rPr lang="en-US" sz="2000" b="1" dirty="0">
                <a:solidFill>
                  <a:schemeClr val="accent1"/>
                </a:solidFill>
              </a:rPr>
              <a:t>A terminating null byte ('\0') is always stored after the last character in the buffer</a:t>
            </a:r>
            <a:endParaRPr lang="en-US" sz="2000" dirty="0"/>
          </a:p>
          <a:p>
            <a:pPr>
              <a:defRPr/>
            </a:pPr>
            <a:endParaRPr lang="en-US" sz="2000" dirty="0"/>
          </a:p>
          <a:p>
            <a:pPr lvl="3">
              <a:defRPr/>
            </a:pPr>
            <a:endParaRPr lang="en-US" sz="1000" dirty="0"/>
          </a:p>
          <a:p>
            <a:pPr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Returns a </a:t>
            </a:r>
            <a:r>
              <a:rPr lang="en-US" sz="2000" b="1" dirty="0">
                <a:solidFill>
                  <a:srgbClr val="FF0000"/>
                </a:solidFill>
              </a:rPr>
              <a:t>NULL at end of file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(or a read failure), otherwise a pointer to array (pointers later…)</a:t>
            </a:r>
          </a:p>
          <a:p>
            <a:pPr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See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 3 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fgets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3F0D91-E215-FF4E-939B-66E980E9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3329"/>
            <a:ext cx="10515600" cy="381045"/>
          </a:xfrm>
        </p:spPr>
        <p:txBody>
          <a:bodyPr/>
          <a:lstStyle/>
          <a:p>
            <a:r>
              <a:rPr lang="en-US" dirty="0"/>
              <a:t>Simple String IO - Reading</a:t>
            </a:r>
          </a:p>
        </p:txBody>
      </p:sp>
      <p:grpSp>
        <p:nvGrpSpPr>
          <p:cNvPr id="4" name="Group 55">
            <a:extLst>
              <a:ext uri="{FF2B5EF4-FFF2-40B4-BE49-F238E27FC236}">
                <a16:creationId xmlns:a16="http://schemas.microsoft.com/office/drawing/2014/main" id="{93672AFB-27F0-9F43-9082-7AFB5DFA3A14}"/>
              </a:ext>
            </a:extLst>
          </p:cNvPr>
          <p:cNvGrpSpPr>
            <a:grpSpLocks/>
          </p:cNvGrpSpPr>
          <p:nvPr/>
        </p:nvGrpSpPr>
        <p:grpSpPr bwMode="auto">
          <a:xfrm>
            <a:off x="998854" y="5182795"/>
            <a:ext cx="7315200" cy="457200"/>
            <a:chOff x="576" y="2496"/>
            <a:chExt cx="4981" cy="288"/>
          </a:xfrm>
        </p:grpSpPr>
        <p:grpSp>
          <p:nvGrpSpPr>
            <p:cNvPr id="5" name="Group 45">
              <a:extLst>
                <a:ext uri="{FF2B5EF4-FFF2-40B4-BE49-F238E27FC236}">
                  <a16:creationId xmlns:a16="http://schemas.microsoft.com/office/drawing/2014/main" id="{17CD5680-2A52-684D-A203-C66A911588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2496"/>
              <a:ext cx="2767" cy="288"/>
              <a:chOff x="533400" y="3048000"/>
              <a:chExt cx="8297733" cy="685800"/>
            </a:xfrm>
          </p:grpSpPr>
          <p:sp>
            <p:nvSpPr>
              <p:cNvPr id="14" name="Rectangle 7">
                <a:extLst>
                  <a:ext uri="{FF2B5EF4-FFF2-40B4-BE49-F238E27FC236}">
                    <a16:creationId xmlns:a16="http://schemas.microsoft.com/office/drawing/2014/main" id="{B450D81C-3FED-624F-A7B2-B73880BAE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400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t</a:t>
                </a:r>
              </a:p>
            </p:txBody>
          </p:sp>
          <p:sp>
            <p:nvSpPr>
              <p:cNvPr id="15" name="Rectangle 8">
                <a:extLst>
                  <a:ext uri="{FF2B5EF4-FFF2-40B4-BE49-F238E27FC236}">
                    <a16:creationId xmlns:a16="http://schemas.microsoft.com/office/drawing/2014/main" id="{CD807903-3F93-BF4B-9C07-93C4FF5F6C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2400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s</a:t>
                </a:r>
              </a:p>
            </p:txBody>
          </p:sp>
          <p:sp>
            <p:nvSpPr>
              <p:cNvPr id="16" name="Rectangle 9">
                <a:extLst>
                  <a:ext uri="{FF2B5EF4-FFF2-40B4-BE49-F238E27FC236}">
                    <a16:creationId xmlns:a16="http://schemas.microsoft.com/office/drawing/2014/main" id="{950DE4D7-9B89-4442-B984-4E0A981D7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2267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i</a:t>
                </a:r>
              </a:p>
            </p:txBody>
          </p:sp>
          <p:sp>
            <p:nvSpPr>
              <p:cNvPr id="17" name="Rectangle 10">
                <a:extLst>
                  <a:ext uri="{FF2B5EF4-FFF2-40B4-BE49-F238E27FC236}">
                    <a16:creationId xmlns:a16="http://schemas.microsoft.com/office/drawing/2014/main" id="{C0F562C7-29F8-0540-9C14-922382ADD8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2133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en-US" sz="280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1">
                <a:extLst>
                  <a:ext uri="{FF2B5EF4-FFF2-40B4-BE49-F238E27FC236}">
                    <a16:creationId xmlns:a16="http://schemas.microsoft.com/office/drawing/2014/main" id="{0B3B81DA-364C-4D47-8F3E-8959B7FEC3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2000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s</a:t>
                </a:r>
              </a:p>
            </p:txBody>
          </p:sp>
          <p:sp>
            <p:nvSpPr>
              <p:cNvPr id="19" name="Rectangle 12">
                <a:extLst>
                  <a:ext uri="{FF2B5EF4-FFF2-40B4-BE49-F238E27FC236}">
                    <a16:creationId xmlns:a16="http://schemas.microsoft.com/office/drawing/2014/main" id="{2C742289-FD37-A04C-87FA-0AA93E247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3667" y="3048000"/>
                <a:ext cx="8283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i</a:t>
                </a:r>
              </a:p>
            </p:txBody>
          </p:sp>
          <p:sp>
            <p:nvSpPr>
              <p:cNvPr id="20" name="Rectangle 13">
                <a:extLst>
                  <a:ext uri="{FF2B5EF4-FFF2-40B4-BE49-F238E27FC236}">
                    <a16:creationId xmlns:a16="http://schemas.microsoft.com/office/drawing/2014/main" id="{90754A79-A734-7049-AF1A-89B830FE32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533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h</a:t>
                </a:r>
              </a:p>
            </p:txBody>
          </p:sp>
          <p:sp>
            <p:nvSpPr>
              <p:cNvPr id="21" name="Rectangle 14">
                <a:extLst>
                  <a:ext uri="{FF2B5EF4-FFF2-40B4-BE49-F238E27FC236}">
                    <a16:creationId xmlns:a16="http://schemas.microsoft.com/office/drawing/2014/main" id="{22C6497D-DEEE-ED45-9B51-C830A1DD17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2534" y="3048000"/>
                <a:ext cx="8283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en-US" sz="280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Rectangle 15">
                <a:extLst>
                  <a:ext uri="{FF2B5EF4-FFF2-40B4-BE49-F238E27FC236}">
                    <a16:creationId xmlns:a16="http://schemas.microsoft.com/office/drawing/2014/main" id="{A34E3434-8FDD-BD42-A765-BD5B04989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0867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a</a:t>
                </a:r>
              </a:p>
            </p:txBody>
          </p:sp>
          <p:sp>
            <p:nvSpPr>
              <p:cNvPr id="23" name="Rectangle 15">
                <a:extLst>
                  <a:ext uri="{FF2B5EF4-FFF2-40B4-BE49-F238E27FC236}">
                    <a16:creationId xmlns:a16="http://schemas.microsoft.com/office/drawing/2014/main" id="{D48F334D-7E99-BA46-A6DD-F9461F0E80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01000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en-US" sz="280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28096A7C-94D3-0E40-A090-A81743132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3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s</a:t>
              </a:r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5F0234B5-EBF5-D44C-9C0A-C2D06EFB1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3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\n</a:t>
              </a:r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B5453C34-6632-D547-BBA3-191C6364E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6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8AD1A7B8-C8A0-EB4F-8B3E-710F1CEB4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0" y="2496"/>
              <a:ext cx="276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n</a:t>
              </a:r>
            </a:p>
          </p:txBody>
        </p:sp>
        <p:sp>
          <p:nvSpPr>
            <p:cNvPr id="10" name="Rectangle 11">
              <a:extLst>
                <a:ext uri="{FF2B5EF4-FFF2-40B4-BE49-F238E27FC236}">
                  <a16:creationId xmlns:a16="http://schemas.microsoft.com/office/drawing/2014/main" id="{C4D29838-8165-064E-99AF-8CF8AE5538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3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3CB3C351-E212-1844-A8B3-00D560A08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" y="2496"/>
              <a:ext cx="276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2" name="Rectangle 13">
              <a:extLst>
                <a:ext uri="{FF2B5EF4-FFF2-40B4-BE49-F238E27FC236}">
                  <a16:creationId xmlns:a16="http://schemas.microsoft.com/office/drawing/2014/main" id="{7B847CC3-10AB-AD49-A02E-35862FCB6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t</a:t>
              </a:r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2D5E34B-BF0A-BA48-8752-8344D40BDD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0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\0</a:t>
              </a:r>
            </a:p>
          </p:txBody>
        </p:sp>
      </p:grpSp>
      <p:graphicFrame>
        <p:nvGraphicFramePr>
          <p:cNvPr id="27" name="Group 4">
            <a:extLst>
              <a:ext uri="{FF2B5EF4-FFF2-40B4-BE49-F238E27FC236}">
                <a16:creationId xmlns:a16="http://schemas.microsoft.com/office/drawing/2014/main" id="{EF9B40D2-1FF1-9E4C-8DE8-34EE4550BBB7}"/>
              </a:ext>
            </a:extLst>
          </p:cNvPr>
          <p:cNvGraphicFramePr>
            <a:graphicFrameLocks/>
          </p:cNvGraphicFramePr>
          <p:nvPr/>
        </p:nvGraphicFramePr>
        <p:xfrm>
          <a:off x="1441921" y="427048"/>
          <a:ext cx="8809924" cy="2011680"/>
        </p:xfrm>
        <a:graphic>
          <a:graphicData uri="http://schemas.openxmlformats.org/drawingml/2006/table">
            <a:tbl>
              <a:tblPr/>
              <a:tblGrid>
                <a:gridCol w="2748050">
                  <a:extLst>
                    <a:ext uri="{9D8B030D-6E8A-4147-A177-3AD203B41FA5}">
                      <a16:colId xmlns:a16="http://schemas.microsoft.com/office/drawing/2014/main" val="1695198898"/>
                    </a:ext>
                  </a:extLst>
                </a:gridCol>
                <a:gridCol w="6061874">
                  <a:extLst>
                    <a:ext uri="{9D8B030D-6E8A-4147-A177-3AD203B41FA5}">
                      <a16:colId xmlns:a16="http://schemas.microsoft.com/office/drawing/2014/main" val="3806342213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Task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Example Function Calls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343136"/>
                  </a:ext>
                </a:extLst>
              </a:tr>
              <a:tr h="726165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 a string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#include &lt;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stdio.h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char *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strpt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b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2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2000" b="1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myStr</a:t>
                      </a:r>
                      <a:r>
                        <a:rPr lang="en-US" sz="2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[BFSZ];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strptr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fgets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myStr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BFSZ, stdin);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560327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AB776916-DB3B-B14F-9726-A50297EA5D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9FA0EF-321C-A045-B389-BEC88FD310AE}"/>
              </a:ext>
            </a:extLst>
          </p:cNvPr>
          <p:cNvSpPr txBox="1"/>
          <p:nvPr/>
        </p:nvSpPr>
        <p:spPr>
          <a:xfrm>
            <a:off x="7703842" y="872707"/>
            <a:ext cx="3403530" cy="923330"/>
          </a:xfrm>
          <a:prstGeom prst="rect">
            <a:avLst/>
          </a:prstGeom>
          <a:solidFill>
            <a:schemeClr val="bg1"/>
          </a:solidFill>
          <a:ln w="317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must pass the size of the array so </a:t>
            </a:r>
            <a:r>
              <a:rPr lang="en-US" dirty="0" err="1">
                <a:solidFill>
                  <a:srgbClr val="0070C0"/>
                </a:solidFill>
              </a:rPr>
              <a:t>fgets</a:t>
            </a:r>
            <a:r>
              <a:rPr lang="en-US" dirty="0">
                <a:solidFill>
                  <a:srgbClr val="0070C0"/>
                </a:solidFill>
              </a:rPr>
              <a:t>() knows how much space there is</a:t>
            </a: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842740EF-2212-7E4B-B97B-633C8DBE8524}"/>
              </a:ext>
            </a:extLst>
          </p:cNvPr>
          <p:cNvSpPr/>
          <p:nvPr/>
        </p:nvSpPr>
        <p:spPr>
          <a:xfrm>
            <a:off x="7928149" y="1834786"/>
            <a:ext cx="96811" cy="2712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0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2B3D2-C8D9-4177-EBE5-0F8259973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returns from a function call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59B59D2-D17B-266A-BFAD-9F78F03727A4}"/>
              </a:ext>
            </a:extLst>
          </p:cNvPr>
          <p:cNvSpPr/>
          <p:nvPr/>
        </p:nvSpPr>
        <p:spPr bwMode="auto">
          <a:xfrm>
            <a:off x="6418929" y="1164550"/>
            <a:ext cx="5046643" cy="452889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#define BUFSZ 512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 *next(char *);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char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[BUFSZ];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while 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fgets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BUFSZ, stdin) != NULL) {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%s\n",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if ((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next(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 != NULL)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("after: %s\n",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else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("no comma found\n");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4E19E63-3229-2A07-E69C-8E7789DD1BBE}"/>
              </a:ext>
            </a:extLst>
          </p:cNvPr>
          <p:cNvSpPr/>
          <p:nvPr/>
        </p:nvSpPr>
        <p:spPr bwMode="auto">
          <a:xfrm>
            <a:off x="861767" y="1924452"/>
            <a:ext cx="5046643" cy="275534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 *next(char *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if 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== NULL)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return NULL;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while ((*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!= '\0') &amp;&amp; (*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!= ','))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if (*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== ',')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return ++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NULL;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 </a:t>
            </a:r>
          </a:p>
        </p:txBody>
      </p:sp>
    </p:spTree>
    <p:extLst>
      <p:ext uri="{BB962C8B-B14F-4D97-AF65-F5344CB8AC3E}">
        <p14:creationId xmlns:p14="http://schemas.microsoft.com/office/powerpoint/2010/main" val="10363875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6EF07-90E4-D74B-A950-25B81BC02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11" y="151890"/>
            <a:ext cx="12212140" cy="404608"/>
          </a:xfrm>
        </p:spPr>
        <p:txBody>
          <a:bodyPr/>
          <a:lstStyle/>
          <a:p>
            <a:r>
              <a:rPr lang="en-US" dirty="0"/>
              <a:t>Returning a Pointer To a Local Variable (Dangling Pointer)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7CC40-DA54-FE4B-985B-3C96E512051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9043" y="551953"/>
            <a:ext cx="11678443" cy="239032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There are many situations where </a:t>
            </a:r>
            <a:r>
              <a:rPr lang="en-US" dirty="0">
                <a:solidFill>
                  <a:srgbClr val="2C895B"/>
                </a:solidFill>
              </a:rPr>
              <a:t>a function will return a pointer</a:t>
            </a:r>
            <a:r>
              <a:rPr lang="en-US" dirty="0"/>
              <a:t>, but </a:t>
            </a:r>
            <a:r>
              <a:rPr lang="en-US" dirty="0">
                <a:solidFill>
                  <a:srgbClr val="2C895B"/>
                </a:solidFill>
              </a:rPr>
              <a:t>a function must never return a pointer to a memory location </a:t>
            </a:r>
            <a:r>
              <a:rPr lang="en-US" dirty="0"/>
              <a:t>that is </a:t>
            </a:r>
            <a:r>
              <a:rPr lang="en-US" dirty="0">
                <a:solidFill>
                  <a:srgbClr val="FF0000"/>
                </a:solidFill>
              </a:rPr>
              <a:t>no longer valid </a:t>
            </a:r>
            <a:r>
              <a:rPr lang="en-US" dirty="0">
                <a:solidFill>
                  <a:schemeClr val="tx2"/>
                </a:solidFill>
              </a:rPr>
              <a:t>such as</a:t>
            </a:r>
            <a:r>
              <a:rPr lang="en-US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Address of a </a:t>
            </a:r>
            <a:r>
              <a:rPr lang="en-US" dirty="0">
                <a:solidFill>
                  <a:srgbClr val="2C895B"/>
                </a:solidFill>
              </a:rPr>
              <a:t>passed parameter copy </a:t>
            </a:r>
            <a:r>
              <a:rPr lang="en-US" dirty="0"/>
              <a:t>as the caller may or will deallocate it after the call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Address of a </a:t>
            </a:r>
            <a:r>
              <a:rPr lang="en-US" dirty="0">
                <a:solidFill>
                  <a:srgbClr val="2C895B"/>
                </a:solidFill>
              </a:rPr>
              <a:t>local variable (automatic) </a:t>
            </a:r>
            <a:r>
              <a:rPr lang="en-US" dirty="0"/>
              <a:t>that is invalid on function return </a:t>
            </a:r>
          </a:p>
          <a:p>
            <a:r>
              <a:rPr lang="en-US" dirty="0"/>
              <a:t>These errors are called a </a:t>
            </a:r>
            <a:r>
              <a:rPr lang="en-US" dirty="0">
                <a:solidFill>
                  <a:srgbClr val="FF0000"/>
                </a:solidFill>
              </a:rPr>
              <a:t>dangling pointer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94E327-3D17-FE48-8E2F-83C9A03C42B3}"/>
              </a:ext>
            </a:extLst>
          </p:cNvPr>
          <p:cNvGrpSpPr/>
          <p:nvPr/>
        </p:nvGrpSpPr>
        <p:grpSpPr>
          <a:xfrm>
            <a:off x="643505" y="3007114"/>
            <a:ext cx="7434956" cy="1235154"/>
            <a:chOff x="643505" y="3007114"/>
            <a:chExt cx="7434956" cy="123515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4E18258-93D3-A642-BD5F-958BD731C1A5}"/>
                </a:ext>
              </a:extLst>
            </p:cNvPr>
            <p:cNvGrpSpPr/>
            <p:nvPr/>
          </p:nvGrpSpPr>
          <p:grpSpPr>
            <a:xfrm>
              <a:off x="643505" y="3007114"/>
              <a:ext cx="7434956" cy="1235154"/>
              <a:chOff x="131075" y="607151"/>
              <a:chExt cx="7434956" cy="1235154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BFE96DD-DDDC-714A-B522-D3EB881B5696}"/>
                  </a:ext>
                </a:extLst>
              </p:cNvPr>
              <p:cNvSpPr/>
              <p:nvPr/>
            </p:nvSpPr>
            <p:spPr bwMode="auto">
              <a:xfrm>
                <a:off x="3417025" y="607151"/>
                <a:ext cx="4149006" cy="1235154"/>
              </a:xfrm>
              <a:prstGeom prst="roundRect">
                <a:avLst>
                  <a:gd name="adj" fmla="val 5733"/>
                </a:avLst>
              </a:prstGeom>
              <a:solidFill>
                <a:schemeClr val="bg1">
                  <a:lumMod val="95000"/>
                </a:schemeClr>
              </a:solidFill>
              <a:ln w="381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*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bad_idea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(int n)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return 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&amp;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n; </a:t>
                </a:r>
                <a:r>
                  <a:rPr lang="en-US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NEVER do this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 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5FB7CB-191F-9A4F-92FB-E1C0FACBC5EB}"/>
                  </a:ext>
                </a:extLst>
              </p:cNvPr>
              <p:cNvSpPr txBox="1"/>
              <p:nvPr/>
            </p:nvSpPr>
            <p:spPr>
              <a:xfrm>
                <a:off x="131075" y="607151"/>
                <a:ext cx="2614464" cy="1200329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solidFill>
                      <a:srgbClr val="0070C0"/>
                    </a:solidFill>
                  </a:rPr>
                  <a:t>n is a parameter with the scope of </a:t>
                </a:r>
                <a:r>
                  <a:rPr lang="en-US" dirty="0" err="1">
                    <a:solidFill>
                      <a:srgbClr val="0070C0"/>
                    </a:solidFill>
                  </a:rPr>
                  <a:t>bad_idea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algn="r"/>
                <a:r>
                  <a:rPr lang="en-US" dirty="0">
                    <a:solidFill>
                      <a:srgbClr val="0070C0"/>
                    </a:solidFill>
                  </a:rPr>
                  <a:t>it is no longer valid after the function returns </a:t>
                </a:r>
              </a:p>
            </p:txBody>
          </p:sp>
        </p:grpSp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E077CCF6-B606-E94E-BD21-2B2CA63C169F}"/>
                </a:ext>
              </a:extLst>
            </p:cNvPr>
            <p:cNvSpPr/>
            <p:nvPr/>
          </p:nvSpPr>
          <p:spPr>
            <a:xfrm>
              <a:off x="3299792" y="3419341"/>
              <a:ext cx="583096" cy="2053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9CCBD76-6ACC-694D-A3AF-9367A6E51133}"/>
              </a:ext>
            </a:extLst>
          </p:cNvPr>
          <p:cNvGrpSpPr/>
          <p:nvPr/>
        </p:nvGrpSpPr>
        <p:grpSpPr>
          <a:xfrm>
            <a:off x="639931" y="4617433"/>
            <a:ext cx="7438530" cy="2031325"/>
            <a:chOff x="639931" y="4617433"/>
            <a:chExt cx="7438530" cy="20313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1775BBA-F1AD-7743-927C-A20980F25898}"/>
                </a:ext>
              </a:extLst>
            </p:cNvPr>
            <p:cNvGrpSpPr/>
            <p:nvPr/>
          </p:nvGrpSpPr>
          <p:grpSpPr>
            <a:xfrm>
              <a:off x="639931" y="4617433"/>
              <a:ext cx="7438530" cy="2031325"/>
              <a:chOff x="6964360" y="1317246"/>
              <a:chExt cx="7438530" cy="203132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73AC7E-F9C5-524A-92E7-A03B13E6907F}"/>
                  </a:ext>
                </a:extLst>
              </p:cNvPr>
              <p:cNvSpPr txBox="1"/>
              <p:nvPr/>
            </p:nvSpPr>
            <p:spPr>
              <a:xfrm>
                <a:off x="6964360" y="1317246"/>
                <a:ext cx="2614464" cy="2031325"/>
              </a:xfrm>
              <a:prstGeom prst="rect">
                <a:avLst/>
              </a:prstGeom>
              <a:noFill/>
              <a:ln w="34925">
                <a:solidFill>
                  <a:srgbClr val="F3753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37440"/>
                    </a:solidFill>
                  </a:rPr>
                  <a:t>a is an automatic (local) with a scope and </a:t>
                </a:r>
                <a:r>
                  <a:rPr lang="en-US" b="1" u="sng" dirty="0">
                    <a:solidFill>
                      <a:srgbClr val="F37440"/>
                    </a:solidFill>
                  </a:rPr>
                  <a:t>lifetime</a:t>
                </a:r>
                <a:r>
                  <a:rPr lang="en-US" dirty="0">
                    <a:solidFill>
                      <a:srgbClr val="F37440"/>
                    </a:solidFill>
                  </a:rPr>
                  <a:t> within bad_idea2</a:t>
                </a:r>
              </a:p>
              <a:p>
                <a:r>
                  <a:rPr lang="en-US" dirty="0">
                    <a:solidFill>
                      <a:srgbClr val="F37440"/>
                    </a:solidFill>
                  </a:rPr>
                  <a:t>a is no longer a valid location after the function returns </a:t>
                </a:r>
                <a:endParaRPr lang="en-US" sz="2000" dirty="0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CBE40729-4456-024E-B65F-F3DCD9CF73DA}"/>
                  </a:ext>
                </a:extLst>
              </p:cNvPr>
              <p:cNvSpPr/>
              <p:nvPr/>
            </p:nvSpPr>
            <p:spPr bwMode="auto">
              <a:xfrm>
                <a:off x="10165494" y="1521209"/>
                <a:ext cx="4237396" cy="1520190"/>
              </a:xfrm>
              <a:prstGeom prst="roundRect">
                <a:avLst>
                  <a:gd name="adj" fmla="val 5733"/>
                </a:avLst>
              </a:prstGeom>
              <a:solidFill>
                <a:schemeClr val="bg1">
                  <a:lumMod val="95000"/>
                </a:schemeClr>
              </a:solidFill>
              <a:ln w="34925" cap="flat" cmpd="sng" algn="ctr">
                <a:solidFill>
                  <a:srgbClr val="F3753F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*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bad_idea2(int n)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int a = n * n;</a:t>
                </a:r>
                <a:b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</a:b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return 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&amp;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a; </a:t>
                </a:r>
                <a:r>
                  <a:rPr lang="en-US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NEVER do this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 </a:t>
                </a:r>
              </a:p>
            </p:txBody>
          </p:sp>
        </p:grp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5A1B8CA7-9C0C-394C-BF74-5D91534A4D12}"/>
                </a:ext>
              </a:extLst>
            </p:cNvPr>
            <p:cNvSpPr/>
            <p:nvPr/>
          </p:nvSpPr>
          <p:spPr>
            <a:xfrm>
              <a:off x="3244553" y="5478816"/>
              <a:ext cx="583096" cy="205350"/>
            </a:xfrm>
            <a:prstGeom prst="rightArrow">
              <a:avLst/>
            </a:prstGeom>
            <a:solidFill>
              <a:srgbClr val="F37440"/>
            </a:solidFill>
            <a:ln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8FDFB53-A5ED-8D4A-BDF8-45D815D7CA68}"/>
              </a:ext>
            </a:extLst>
          </p:cNvPr>
          <p:cNvSpPr/>
          <p:nvPr/>
        </p:nvSpPr>
        <p:spPr bwMode="auto">
          <a:xfrm>
            <a:off x="8452110" y="3267214"/>
            <a:ext cx="3540887" cy="323040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34925" cap="flat" cmpd="sng" algn="ctr">
            <a:solidFill>
              <a:srgbClr val="2C895B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 is ok to do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 is </a:t>
            </a:r>
            <a:r>
              <a:rPr lang="en-US" b="1" i="1" u="sng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 a dangling</a:t>
            </a:r>
          </a:p>
          <a:p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pointer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ok(int n)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 = n * n;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ok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2D1BA2-FF01-8A4A-A746-A8BE62FC68D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5166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7" grpId="0" animBg="1"/>
      <p:bldP spid="1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04FDC-012A-4C44-AC7B-5839BE866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422357" cy="575468"/>
          </a:xfrm>
        </p:spPr>
        <p:txBody>
          <a:bodyPr/>
          <a:lstStyle/>
          <a:p>
            <a:r>
              <a:rPr lang="en-US" dirty="0"/>
              <a:t>Copying Strings: Use the Sentinel; </a:t>
            </a:r>
            <a:r>
              <a:rPr lang="en-US" dirty="0" err="1"/>
              <a:t>libc</a:t>
            </a:r>
            <a:r>
              <a:rPr lang="en-US" dirty="0"/>
              <a:t>:  </a:t>
            </a:r>
            <a:r>
              <a:rPr lang="en-US" dirty="0" err="1"/>
              <a:t>strncpy</a:t>
            </a:r>
            <a:r>
              <a:rPr lang="en-US" dirty="0"/>
              <a:t>()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72FDA7-2DFB-6C4E-B599-48BD0BBBA87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41D84D4-976D-244B-9C99-27362F044B83}"/>
              </a:ext>
            </a:extLst>
          </p:cNvPr>
          <p:cNvSpPr/>
          <p:nvPr/>
        </p:nvSpPr>
        <p:spPr bwMode="auto">
          <a:xfrm>
            <a:off x="2309280" y="3621024"/>
            <a:ext cx="7814636" cy="312580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strncpy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(char *s0, char *s1, 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*str = s0;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((s0 == NULL) || (s1 == NULL))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return NULL;</a:t>
            </a: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((*s0++ = *s1++)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</a:t>
            </a:r>
            <a:r>
              <a:rPr lang="en-US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//watch short circuit here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str;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AB86D7F-F6B9-2A47-83EC-AEDB86B094F9}"/>
              </a:ext>
            </a:extLst>
          </p:cNvPr>
          <p:cNvSpPr/>
          <p:nvPr/>
        </p:nvSpPr>
        <p:spPr bwMode="auto">
          <a:xfrm>
            <a:off x="2857680" y="1488034"/>
            <a:ext cx="7266236" cy="1898599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strncpy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adds a length limit on copy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str1[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str1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str1[0]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strncpy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(str1, </a:t>
            </a:r>
            <a:r>
              <a:rPr lang="en-US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"hello",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\0 copied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strncpy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(str1, </a:t>
            </a:r>
            <a:r>
              <a:rPr lang="en-US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"hello",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\0 not copied</a:t>
            </a:r>
          </a:p>
        </p:txBody>
      </p:sp>
      <p:graphicFrame>
        <p:nvGraphicFramePr>
          <p:cNvPr id="12" name="Group 63">
            <a:extLst>
              <a:ext uri="{FF2B5EF4-FFF2-40B4-BE49-F238E27FC236}">
                <a16:creationId xmlns:a16="http://schemas.microsoft.com/office/drawing/2014/main" id="{18A6EB82-15B0-BE47-B988-A9F0615AC0CD}"/>
              </a:ext>
            </a:extLst>
          </p:cNvPr>
          <p:cNvGraphicFramePr>
            <a:graphicFrameLocks noGrp="1"/>
          </p:cNvGraphicFramePr>
          <p:nvPr/>
        </p:nvGraphicFramePr>
        <p:xfrm>
          <a:off x="3029231" y="587800"/>
          <a:ext cx="5354219" cy="830263"/>
        </p:xfrm>
        <a:graphic>
          <a:graphicData uri="http://schemas.openxmlformats.org/drawingml/2006/table">
            <a:tbl>
              <a:tblPr/>
              <a:tblGrid>
                <a:gridCol w="966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93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3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char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30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0" grpId="0" animBg="1"/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6710-AC2F-344A-9944-73242F33F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91201"/>
          </a:xfrm>
        </p:spPr>
        <p:txBody>
          <a:bodyPr/>
          <a:lstStyle/>
          <a:p>
            <a:r>
              <a:rPr lang="en-US" dirty="0"/>
              <a:t>String Literals (Read-Only) in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46BAE-1940-4649-A4CE-AAA30C9321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96893" y="716776"/>
            <a:ext cx="11398213" cy="579235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0070C0"/>
                </a:solidFill>
              </a:rPr>
              <a:t>When strings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</a:t>
            </a:r>
            <a:r>
              <a:rPr lang="en-US" sz="2200" dirty="0">
                <a:solidFill>
                  <a:srgbClr val="0070C0"/>
                </a:solidFill>
              </a:rPr>
              <a:t>quotations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200" i="1" dirty="0">
                <a:solidFill>
                  <a:schemeClr val="tx1">
                    <a:lumMod val="50000"/>
                  </a:schemeClr>
                </a:solidFill>
              </a:rPr>
              <a:t>e.g.,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"string") are </a:t>
            </a:r>
            <a:r>
              <a:rPr lang="en-US" sz="2200" b="1" dirty="0">
                <a:solidFill>
                  <a:srgbClr val="7030A0"/>
                </a:solidFill>
              </a:rPr>
              <a:t>part of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an </a:t>
            </a:r>
            <a:r>
              <a:rPr lang="en-US" sz="2200" b="1" dirty="0">
                <a:solidFill>
                  <a:schemeClr val="accent1"/>
                </a:solidFill>
              </a:rPr>
              <a:t>expression</a:t>
            </a:r>
            <a:r>
              <a:rPr lang="en-US" sz="2200" b="1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200" i="1" dirty="0">
                <a:solidFill>
                  <a:schemeClr val="tx1">
                    <a:lumMod val="50000"/>
                  </a:schemeClr>
                </a:solidFill>
              </a:rPr>
              <a:t>i.e., </a:t>
            </a:r>
            <a:r>
              <a:rPr lang="en-US" sz="2200" i="1" dirty="0">
                <a:solidFill>
                  <a:srgbClr val="FF0000"/>
                </a:solidFill>
              </a:rPr>
              <a:t>not </a:t>
            </a:r>
            <a:r>
              <a:rPr lang="en-US" sz="2200" dirty="0">
                <a:solidFill>
                  <a:srgbClr val="FF0000"/>
                </a:solidFill>
              </a:rPr>
              <a:t>part of an </a:t>
            </a:r>
            <a:r>
              <a:rPr lang="en-US" sz="2200" i="1" dirty="0">
                <a:solidFill>
                  <a:srgbClr val="FF0000"/>
                </a:solidFill>
              </a:rPr>
              <a:t>array initialization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) they are called </a:t>
            </a:r>
            <a:r>
              <a:rPr lang="en-US" sz="2200" b="1" i="1" dirty="0">
                <a:solidFill>
                  <a:schemeClr val="accent1"/>
                </a:solidFill>
              </a:rPr>
              <a:t>string literals</a:t>
            </a:r>
            <a:endParaRPr lang="en-US" sz="22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What is a </a:t>
            </a:r>
            <a:r>
              <a:rPr lang="en-US" sz="2200" b="1" i="1" dirty="0">
                <a:solidFill>
                  <a:schemeClr val="accent1"/>
                </a:solidFill>
              </a:rPr>
              <a:t>string literal:</a:t>
            </a:r>
            <a:endParaRPr lang="en-US" sz="2200" b="1" dirty="0"/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a </a:t>
            </a:r>
            <a:r>
              <a:rPr lang="en-US" sz="2200" dirty="0">
                <a:solidFill>
                  <a:srgbClr val="2C895B"/>
                </a:solidFill>
              </a:rPr>
              <a:t>null-terminated string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a </a:t>
            </a:r>
            <a:r>
              <a:rPr lang="en-US" sz="2200" b="1" u="sng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char array 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Located in the </a:t>
            </a:r>
            <a:r>
              <a:rPr lang="en-US" sz="2200" b="1" dirty="0">
                <a:solidFill>
                  <a:srgbClr val="FF0000"/>
                </a:solidFill>
              </a:rPr>
              <a:t>read-only data </a:t>
            </a:r>
            <a:r>
              <a:rPr lang="en-US" sz="2200" dirty="0">
                <a:solidFill>
                  <a:srgbClr val="FF0000"/>
                </a:solidFill>
              </a:rPr>
              <a:t>segment of memory</a:t>
            </a:r>
            <a:endParaRPr lang="en-US" sz="2200" dirty="0"/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</a:t>
            </a:r>
            <a:r>
              <a:rPr lang="en-US" sz="2200" dirty="0">
                <a:solidFill>
                  <a:srgbClr val="F37440"/>
                </a:solidFill>
              </a:rPr>
              <a:t>not assigned a variable name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by the compiler, so it is only accessible by the location in memory where it is stored</a:t>
            </a:r>
          </a:p>
          <a:p>
            <a:r>
              <a:rPr lang="en-US" sz="2200" b="1" dirty="0">
                <a:solidFill>
                  <a:schemeClr val="accent1"/>
                </a:solidFill>
              </a:rPr>
              <a:t>String literals </a:t>
            </a:r>
            <a:r>
              <a:rPr lang="en-US" sz="2200" dirty="0">
                <a:solidFill>
                  <a:schemeClr val="tx2"/>
                </a:solidFill>
              </a:rPr>
              <a:t>are a type of </a:t>
            </a:r>
            <a:r>
              <a:rPr lang="en-US" sz="2200" b="1" i="1" dirty="0">
                <a:solidFill>
                  <a:srgbClr val="2C895B"/>
                </a:solidFill>
              </a:rPr>
              <a:t>anonymous variable</a:t>
            </a:r>
          </a:p>
          <a:p>
            <a:pPr lvl="1"/>
            <a:r>
              <a:rPr lang="en-US" sz="2200" dirty="0"/>
              <a:t>M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emory containing </a:t>
            </a:r>
            <a:r>
              <a:rPr lang="en-US" sz="2200" dirty="0">
                <a:solidFill>
                  <a:srgbClr val="0070C0"/>
                </a:solidFill>
              </a:rPr>
              <a:t>data without a name bound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to them (only the address is known)</a:t>
            </a:r>
          </a:p>
          <a:p>
            <a:r>
              <a:rPr lang="en-US" sz="2200" dirty="0"/>
              <a:t>The </a:t>
            </a:r>
            <a:r>
              <a:rPr lang="en-US" sz="2200" i="1" dirty="0">
                <a:solidFill>
                  <a:schemeClr val="accent1"/>
                </a:solidFill>
              </a:rPr>
              <a:t>string literal </a:t>
            </a:r>
            <a:r>
              <a:rPr lang="en-US" sz="2200" dirty="0">
                <a:solidFill>
                  <a:srgbClr val="F37440"/>
                </a:solidFill>
              </a:rPr>
              <a:t>in the </a:t>
            </a:r>
            <a:r>
              <a:rPr lang="en-US" sz="2200" dirty="0" err="1">
                <a:solidFill>
                  <a:srgbClr val="F37440"/>
                </a:solidFill>
              </a:rPr>
              <a:t>printf</a:t>
            </a:r>
            <a:r>
              <a:rPr lang="en-US" sz="2200" dirty="0">
                <a:solidFill>
                  <a:srgbClr val="F37440"/>
                </a:solidFill>
              </a:rPr>
              <a:t>()'s,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are replaced with the </a:t>
            </a:r>
            <a:r>
              <a:rPr lang="en-US" sz="2200" dirty="0">
                <a:solidFill>
                  <a:srgbClr val="0070C0"/>
                </a:solidFill>
              </a:rPr>
              <a:t>starting address of the corresponding array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(first or [0] element) when the code is compiled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F097E-DDBD-4E49-9BA3-B03B80FB06A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5ADA68C-429F-8D4A-9EC1-7E491DDBE902}"/>
              </a:ext>
            </a:extLst>
          </p:cNvPr>
          <p:cNvSpPr/>
          <p:nvPr/>
        </p:nvSpPr>
        <p:spPr bwMode="auto">
          <a:xfrm>
            <a:off x="1929710" y="1696622"/>
            <a:ext cx="6991266" cy="805953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literal\n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  <a:b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literal %s\n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 literal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 </a:t>
            </a:r>
          </a:p>
        </p:txBody>
      </p:sp>
    </p:spTree>
    <p:extLst>
      <p:ext uri="{BB962C8B-B14F-4D97-AF65-F5344CB8AC3E}">
        <p14:creationId xmlns:p14="http://schemas.microsoft.com/office/powerpoint/2010/main" val="218640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  <p:bldP spid="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8AB38BD-EF36-D043-A91C-3CFABFD693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0831" y="712270"/>
            <a:ext cx="11799737" cy="592431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accent3"/>
                </a:solidFill>
                <a:cs typeface="Courier New" panose="02070309020205020404" pitchFamily="49" charset="0"/>
              </a:rPr>
              <a:t>mess1</a:t>
            </a:r>
            <a:r>
              <a:rPr lang="en-US" sz="2200" dirty="0">
                <a:cs typeface="Courier New" panose="02070309020205020404" pitchFamily="49" charset="0"/>
              </a:rPr>
              <a:t>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is a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(type is char [ ])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enough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 </a:t>
            </a:r>
          </a:p>
          <a:p>
            <a:pPr marL="354012" lvl="1" indent="0">
              <a:buNone/>
            </a:pPr>
            <a:endParaRPr lang="en-US" sz="3600" dirty="0">
              <a:solidFill>
                <a:srgbClr val="0070C0"/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5"/>
              </a:solidFill>
              <a:cs typeface="Courier New" panose="02070309020205020404" pitchFamily="49" charset="0"/>
            </a:endParaRPr>
          </a:p>
          <a:p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mess2 </a:t>
            </a:r>
            <a:r>
              <a:rPr lang="en-US" sz="2200" dirty="0">
                <a:solidFill>
                  <a:schemeClr val="accent6"/>
                </a:solidFill>
                <a:cs typeface="Courier New" panose="02070309020205020404" pitchFamily="49" charset="0"/>
              </a:rPr>
              <a:t>is a </a:t>
            </a:r>
            <a:r>
              <a:rPr lang="en-US" sz="2200" b="1" dirty="0">
                <a:solidFill>
                  <a:schemeClr val="accent5"/>
                </a:solidFill>
                <a:cs typeface="Courier New" panose="02070309020205020404" pitchFamily="49" charset="0"/>
              </a:rPr>
              <a:t>pointer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 to an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immutable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</a:t>
            </a:r>
          </a:p>
          <a:p>
            <a:endParaRPr lang="en-US" sz="2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rgbClr val="F37440"/>
              </a:solidFill>
            </a:endParaRPr>
          </a:p>
          <a:p>
            <a:r>
              <a:rPr lang="en-US" sz="2200" dirty="0">
                <a:solidFill>
                  <a:srgbClr val="F37440"/>
                </a:solidFill>
              </a:rPr>
              <a:t>mess3</a:t>
            </a:r>
            <a:r>
              <a:rPr lang="en-US" sz="2200" dirty="0">
                <a:solidFill>
                  <a:schemeClr val="accent6"/>
                </a:solidFill>
              </a:rPr>
              <a:t> is a </a:t>
            </a:r>
            <a:r>
              <a:rPr lang="en-US" sz="2200" dirty="0">
                <a:solidFill>
                  <a:schemeClr val="accent1"/>
                </a:solidFill>
              </a:rPr>
              <a:t>pointer</a:t>
            </a:r>
            <a:r>
              <a:rPr lang="en-US" sz="2200" dirty="0">
                <a:solidFill>
                  <a:schemeClr val="accent6"/>
                </a:solidFill>
              </a:rPr>
              <a:t> to a mutable array</a:t>
            </a:r>
          </a:p>
          <a:p>
            <a:endParaRPr lang="en-US" sz="2200" dirty="0">
              <a:solidFill>
                <a:schemeClr val="accent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8B85B-41EE-0349-A6C3-4561795A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76" y="56991"/>
            <a:ext cx="10515600" cy="499503"/>
          </a:xfrm>
        </p:spPr>
        <p:txBody>
          <a:bodyPr/>
          <a:lstStyle/>
          <a:p>
            <a:r>
              <a:rPr lang="en-US" dirty="0"/>
              <a:t>String Literals, Mutable and Immutable arrays - 1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EAD05C7-123F-2C4C-8D03-E28FCF50CF87}"/>
              </a:ext>
            </a:extLst>
          </p:cNvPr>
          <p:cNvSpPr/>
          <p:nvPr/>
        </p:nvSpPr>
        <p:spPr bwMode="auto">
          <a:xfrm>
            <a:off x="1531416" y="1109948"/>
            <a:ext cx="8278628" cy="79305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"Hello World";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*(mess1 + 5) = '\0';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shortens string to "Hello"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A1C494-55D8-EF4B-94CF-B1690E993B27}"/>
              </a:ext>
            </a:extLst>
          </p:cNvPr>
          <p:cNvSpPr/>
          <p:nvPr/>
        </p:nvSpPr>
        <p:spPr bwMode="auto">
          <a:xfrm>
            <a:off x="769189" y="2843661"/>
            <a:ext cx="10951097" cy="70467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"Hello World";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"Hello World" read only string literal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mess2 is a pointer NOT an array!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EB096-28AF-824C-A778-2DB3A980CBD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37BA742-70CF-096C-7809-B6ED489AF2C6}"/>
              </a:ext>
            </a:extLst>
          </p:cNvPr>
          <p:cNvSpPr/>
          <p:nvPr/>
        </p:nvSpPr>
        <p:spPr bwMode="auto">
          <a:xfrm>
            <a:off x="201432" y="4636721"/>
            <a:ext cx="8634455" cy="70467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{"Hello World"};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mutable string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*(mess3 + 1)  = '\0';		   // ok</a:t>
            </a:r>
            <a:endParaRPr lang="en-US" sz="20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24179E-05DD-67B0-E1FB-57ABA5B0C0A8}"/>
              </a:ext>
            </a:extLst>
          </p:cNvPr>
          <p:cNvSpPr txBox="1"/>
          <p:nvPr/>
        </p:nvSpPr>
        <p:spPr>
          <a:xfrm>
            <a:off x="5225250" y="1965450"/>
            <a:ext cx="18309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 World\0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0B64C0-DE31-32DE-B839-CDDDDACED3F9}"/>
              </a:ext>
            </a:extLst>
          </p:cNvPr>
          <p:cNvSpPr txBox="1"/>
          <p:nvPr/>
        </p:nvSpPr>
        <p:spPr>
          <a:xfrm>
            <a:off x="4168550" y="197068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mess1[ 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C52B30-7124-1606-2CCA-D475EA4859CB}"/>
              </a:ext>
            </a:extLst>
          </p:cNvPr>
          <p:cNvGrpSpPr/>
          <p:nvPr/>
        </p:nvGrpSpPr>
        <p:grpSpPr>
          <a:xfrm>
            <a:off x="2915631" y="3678933"/>
            <a:ext cx="7229635" cy="400834"/>
            <a:chOff x="2915631" y="3678933"/>
            <a:chExt cx="7229635" cy="40083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7F7BC3A-D651-E444-6A34-875CE456B82A}"/>
                </a:ext>
              </a:extLst>
            </p:cNvPr>
            <p:cNvSpPr txBox="1"/>
            <p:nvPr/>
          </p:nvSpPr>
          <p:spPr>
            <a:xfrm>
              <a:off x="4920343" y="3699158"/>
              <a:ext cx="18309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Hello World\0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41E262-7682-DC0A-9995-55B39090F744}"/>
                </a:ext>
              </a:extLst>
            </p:cNvPr>
            <p:cNvSpPr txBox="1"/>
            <p:nvPr/>
          </p:nvSpPr>
          <p:spPr>
            <a:xfrm>
              <a:off x="2915631" y="3695131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mess2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9778D89-7B28-1DF6-5609-D9CF3100DE4C}"/>
                </a:ext>
              </a:extLst>
            </p:cNvPr>
            <p:cNvSpPr txBox="1"/>
            <p:nvPr/>
          </p:nvSpPr>
          <p:spPr>
            <a:xfrm>
              <a:off x="3759155" y="3710435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55A4403-88AC-0EAC-E5CD-E31DA862EB05}"/>
                </a:ext>
              </a:extLst>
            </p:cNvPr>
            <p:cNvCxnSpPr>
              <a:cxnSpLocks/>
            </p:cNvCxnSpPr>
            <p:nvPr/>
          </p:nvCxnSpPr>
          <p:spPr>
            <a:xfrm>
              <a:off x="4166883" y="3912888"/>
              <a:ext cx="753460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B94A4E3-2CAE-229A-E106-C96C5C02857F}"/>
                </a:ext>
              </a:extLst>
            </p:cNvPr>
            <p:cNvGrpSpPr/>
            <p:nvPr/>
          </p:nvGrpSpPr>
          <p:grpSpPr>
            <a:xfrm>
              <a:off x="6751293" y="3678933"/>
              <a:ext cx="3393973" cy="369332"/>
              <a:chOff x="3253751" y="3637123"/>
              <a:chExt cx="3393973" cy="369332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38BD70B-94C1-E991-44EA-496D1B2F066A}"/>
                  </a:ext>
                </a:extLst>
              </p:cNvPr>
              <p:cNvSpPr txBox="1"/>
              <p:nvPr/>
            </p:nvSpPr>
            <p:spPr>
              <a:xfrm>
                <a:off x="4060244" y="3637123"/>
                <a:ext cx="2587480" cy="369332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read only string literal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359ABB3-D636-D73E-9691-AF33BB8431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3751" y="3833592"/>
                <a:ext cx="815457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D7A5848-0501-2F98-868D-A18A4EFE47AA}"/>
              </a:ext>
            </a:extLst>
          </p:cNvPr>
          <p:cNvGrpSpPr/>
          <p:nvPr/>
        </p:nvGrpSpPr>
        <p:grpSpPr>
          <a:xfrm>
            <a:off x="8835887" y="4561669"/>
            <a:ext cx="3154681" cy="707886"/>
            <a:chOff x="4060867" y="3639076"/>
            <a:chExt cx="3154681" cy="7078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198246-874F-D2CC-623E-5517221F32C4}"/>
                </a:ext>
              </a:extLst>
            </p:cNvPr>
            <p:cNvSpPr txBox="1"/>
            <p:nvPr/>
          </p:nvSpPr>
          <p:spPr>
            <a:xfrm>
              <a:off x="4485639" y="3639076"/>
              <a:ext cx="2729909" cy="70788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using the cast </a:t>
              </a:r>
              <a:r>
                <a:rPr lang="en-US" sz="2000" dirty="0">
                  <a:solidFill>
                    <a:srgbClr val="7030A0"/>
                  </a:solidFill>
                </a:rPr>
                <a:t>(char []) </a:t>
              </a:r>
              <a:r>
                <a:rPr lang="en-US" sz="2000" dirty="0">
                  <a:solidFill>
                    <a:srgbClr val="FF0000"/>
                  </a:solidFill>
                </a:rPr>
                <a:t>makes it mutable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9334E39-CC77-D488-DFAD-D7F565D5EC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60867" y="3962242"/>
              <a:ext cx="448157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2E1A4B-8865-058E-E77F-463D5D254D6D}"/>
              </a:ext>
            </a:extLst>
          </p:cNvPr>
          <p:cNvGrpSpPr/>
          <p:nvPr/>
        </p:nvGrpSpPr>
        <p:grpSpPr>
          <a:xfrm>
            <a:off x="2915631" y="5706586"/>
            <a:ext cx="6532996" cy="398984"/>
            <a:chOff x="2915631" y="5706586"/>
            <a:chExt cx="6532996" cy="39898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B17CC82-4C3C-D543-0E67-4C4BEDFA953D}"/>
                </a:ext>
              </a:extLst>
            </p:cNvPr>
            <p:cNvSpPr txBox="1"/>
            <p:nvPr/>
          </p:nvSpPr>
          <p:spPr>
            <a:xfrm>
              <a:off x="4920343" y="5724961"/>
              <a:ext cx="18309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Hello World\0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BB8111-0C72-5AF4-2330-82AD3E7D09D8}"/>
                </a:ext>
              </a:extLst>
            </p:cNvPr>
            <p:cNvSpPr txBox="1"/>
            <p:nvPr/>
          </p:nvSpPr>
          <p:spPr>
            <a:xfrm>
              <a:off x="2915631" y="5720934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mess3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5737F2-085C-EE95-7614-C09C83BF0DDA}"/>
                </a:ext>
              </a:extLst>
            </p:cNvPr>
            <p:cNvSpPr txBox="1"/>
            <p:nvPr/>
          </p:nvSpPr>
          <p:spPr>
            <a:xfrm>
              <a:off x="3759155" y="5736238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242D87C-387A-6706-61DC-4B81B2FF318A}"/>
                </a:ext>
              </a:extLst>
            </p:cNvPr>
            <p:cNvCxnSpPr>
              <a:cxnSpLocks/>
            </p:cNvCxnSpPr>
            <p:nvPr/>
          </p:nvCxnSpPr>
          <p:spPr>
            <a:xfrm>
              <a:off x="4166883" y="5938691"/>
              <a:ext cx="753460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C058454-18C9-F263-FCC5-AAB8A98656D0}"/>
                </a:ext>
              </a:extLst>
            </p:cNvPr>
            <p:cNvGrpSpPr/>
            <p:nvPr/>
          </p:nvGrpSpPr>
          <p:grpSpPr>
            <a:xfrm>
              <a:off x="6751293" y="5706586"/>
              <a:ext cx="2697334" cy="369332"/>
              <a:chOff x="3253751" y="3637123"/>
              <a:chExt cx="2697334" cy="369332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9A27D9-3C87-0F69-AC6E-097A0A82D71E}"/>
                  </a:ext>
                </a:extLst>
              </p:cNvPr>
              <p:cNvSpPr txBox="1"/>
              <p:nvPr/>
            </p:nvSpPr>
            <p:spPr>
              <a:xfrm>
                <a:off x="4060244" y="3637123"/>
                <a:ext cx="1890841" cy="369332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mutable string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089A163-1C46-C8C3-FDFE-560E85C59D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3751" y="3833592"/>
                <a:ext cx="815457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2929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50" grpId="0" animBg="1"/>
      <p:bldP spid="9" grpId="0" animBg="1"/>
      <p:bldP spid="7" grpId="0"/>
      <p:bldP spid="1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5BEF4-AFA3-5048-ABBE-217B2C569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0"/>
            <a:ext cx="10515600" cy="549851"/>
          </a:xfrm>
        </p:spPr>
        <p:txBody>
          <a:bodyPr/>
          <a:lstStyle/>
          <a:p>
            <a:r>
              <a:rPr lang="en-US" dirty="0"/>
              <a:t>2D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1D7F7-602D-364A-AFD3-69CF4B37011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10989" y="649395"/>
            <a:ext cx="7500003" cy="171741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Generic (uniform) 2D array format:  </a:t>
            </a:r>
            <a:br>
              <a:rPr lang="en-US" sz="2400" dirty="0"/>
            </a:br>
            <a:r>
              <a:rPr lang="en-US" sz="20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name[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{{values},…,{values}};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chemeClr val="accent5"/>
                </a:solidFill>
              </a:rPr>
              <a:t>allocates a single, </a:t>
            </a:r>
            <a:r>
              <a:rPr lang="en-US" sz="2000" u="sng" dirty="0">
                <a:solidFill>
                  <a:schemeClr val="accent5"/>
                </a:solidFill>
              </a:rPr>
              <a:t>contiguous</a:t>
            </a:r>
            <a:r>
              <a:rPr lang="en-US" sz="2000" dirty="0">
                <a:solidFill>
                  <a:schemeClr val="accent5"/>
                </a:solidFill>
              </a:rPr>
              <a:t> block of memory</a:t>
            </a:r>
          </a:p>
          <a:p>
            <a:pPr lvl="1"/>
            <a:r>
              <a:rPr lang="en-US" sz="2000" dirty="0"/>
              <a:t>The array is organized in </a:t>
            </a:r>
            <a:r>
              <a:rPr lang="en-US" sz="2000" b="1" i="1" dirty="0">
                <a:solidFill>
                  <a:srgbClr val="0070C0"/>
                </a:solidFill>
              </a:rPr>
              <a:t>row-major</a:t>
            </a:r>
            <a:r>
              <a:rPr lang="en-US" sz="2000" i="1" dirty="0"/>
              <a:t> format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277C28F-68B6-9F4F-92FF-E92820EC0211}"/>
              </a:ext>
            </a:extLst>
          </p:cNvPr>
          <p:cNvSpPr/>
          <p:nvPr/>
        </p:nvSpPr>
        <p:spPr bwMode="auto">
          <a:xfrm>
            <a:off x="641232" y="2466351"/>
            <a:ext cx="7122246" cy="4172624"/>
          </a:xfrm>
          <a:prstGeom prst="roundRect">
            <a:avLst>
              <a:gd name="adj" fmla="val 889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 2-row, 3-column array of char</a:t>
            </a: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matrix[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][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endParaRPr lang="en-US" sz="2000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 2-row, 5-column (row length) array of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ints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Must specify row length, compiler counts rows</a:t>
            </a:r>
          </a:p>
          <a:p>
            <a:endParaRPr lang="en-US" sz="20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grid[][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 = {</a:t>
            </a:r>
          </a:p>
          <a:p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grid[1][2] using pointers is *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grid + 1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+ 2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209DD94-C2F4-194B-A8E1-D41E386F1CDF}"/>
              </a:ext>
            </a:extLst>
          </p:cNvPr>
          <p:cNvGrpSpPr/>
          <p:nvPr/>
        </p:nvGrpSpPr>
        <p:grpSpPr>
          <a:xfrm>
            <a:off x="3748798" y="1521648"/>
            <a:ext cx="8169674" cy="5117327"/>
            <a:chOff x="3748798" y="1521648"/>
            <a:chExt cx="8169674" cy="511732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C5040C-5660-ED46-972F-094B7713AE75}"/>
                </a:ext>
              </a:extLst>
            </p:cNvPr>
            <p:cNvSpPr txBox="1"/>
            <p:nvPr/>
          </p:nvSpPr>
          <p:spPr>
            <a:xfrm>
              <a:off x="9320966" y="5961108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1FBB5D-8261-0C47-A72A-0308C1755744}"/>
                </a:ext>
              </a:extLst>
            </p:cNvPr>
            <p:cNvSpPr txBox="1"/>
            <p:nvPr/>
          </p:nvSpPr>
          <p:spPr>
            <a:xfrm>
              <a:off x="9320966" y="5591069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556EE7-D13E-5E42-A85B-E32787F0063D}"/>
                </a:ext>
              </a:extLst>
            </p:cNvPr>
            <p:cNvSpPr txBox="1"/>
            <p:nvPr/>
          </p:nvSpPr>
          <p:spPr>
            <a:xfrm>
              <a:off x="9320966" y="5233038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B0F15A-88F7-4742-BA7A-78CA0B21C687}"/>
                </a:ext>
              </a:extLst>
            </p:cNvPr>
            <p:cNvSpPr txBox="1"/>
            <p:nvPr/>
          </p:nvSpPr>
          <p:spPr>
            <a:xfrm>
              <a:off x="9320966" y="4862999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8CF014-32F3-7D40-A4A3-874283A10D24}"/>
                </a:ext>
              </a:extLst>
            </p:cNvPr>
            <p:cNvSpPr txBox="1"/>
            <p:nvPr/>
          </p:nvSpPr>
          <p:spPr>
            <a:xfrm>
              <a:off x="9320966" y="4493667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A3FE5F5-BCE1-2349-9080-7FD3A919EE2A}"/>
                </a:ext>
              </a:extLst>
            </p:cNvPr>
            <p:cNvSpPr txBox="1"/>
            <p:nvPr/>
          </p:nvSpPr>
          <p:spPr>
            <a:xfrm>
              <a:off x="9320966" y="4123628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6D48D29-FC92-D54D-BA57-89D0DC00100E}"/>
                </a:ext>
              </a:extLst>
            </p:cNvPr>
            <p:cNvSpPr txBox="1"/>
            <p:nvPr/>
          </p:nvSpPr>
          <p:spPr>
            <a:xfrm>
              <a:off x="9320966" y="3754650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A32DD97-70B4-B240-8612-5ECC61503088}"/>
                </a:ext>
              </a:extLst>
            </p:cNvPr>
            <p:cNvSpPr txBox="1"/>
            <p:nvPr/>
          </p:nvSpPr>
          <p:spPr>
            <a:xfrm>
              <a:off x="9320966" y="338461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7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D4077D-1B03-D748-A421-B1F11EACDED5}"/>
                </a:ext>
              </a:extLst>
            </p:cNvPr>
            <p:cNvSpPr txBox="1"/>
            <p:nvPr/>
          </p:nvSpPr>
          <p:spPr>
            <a:xfrm>
              <a:off x="9320966" y="301457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8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9E48A4-0048-CD40-AABA-6429F75C530A}"/>
                </a:ext>
              </a:extLst>
            </p:cNvPr>
            <p:cNvSpPr txBox="1"/>
            <p:nvPr/>
          </p:nvSpPr>
          <p:spPr>
            <a:xfrm>
              <a:off x="9320966" y="264453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9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5B5676-9B2E-8641-B4C0-193FC72E2EEB}"/>
                </a:ext>
              </a:extLst>
            </p:cNvPr>
            <p:cNvSpPr txBox="1"/>
            <p:nvPr/>
          </p:nvSpPr>
          <p:spPr>
            <a:xfrm>
              <a:off x="9320966" y="2281205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?</a:t>
              </a:r>
            </a:p>
          </p:txBody>
        </p:sp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42FB09E5-0B5D-9C46-A7FF-A891AED34BA9}"/>
                </a:ext>
              </a:extLst>
            </p:cNvPr>
            <p:cNvSpPr/>
            <p:nvPr/>
          </p:nvSpPr>
          <p:spPr>
            <a:xfrm rot="16200000">
              <a:off x="9766285" y="1426145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F4907CA-DB01-CF43-85AB-3E7041E47DD3}"/>
                </a:ext>
              </a:extLst>
            </p:cNvPr>
            <p:cNvSpPr/>
            <p:nvPr/>
          </p:nvSpPr>
          <p:spPr>
            <a:xfrm>
              <a:off x="8885403" y="1521648"/>
              <a:ext cx="24865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1 word (int = 4 bytes)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C7FF1BD-7BD1-1F42-96E3-150BB9439D50}"/>
                </a:ext>
              </a:extLst>
            </p:cNvPr>
            <p:cNvSpPr txBox="1"/>
            <p:nvPr/>
          </p:nvSpPr>
          <p:spPr>
            <a:xfrm>
              <a:off x="10632114" y="5956022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0x0000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9EAC0F6-1189-054E-BD85-8EAA98DA571E}"/>
                </a:ext>
              </a:extLst>
            </p:cNvPr>
            <p:cNvSpPr txBox="1"/>
            <p:nvPr/>
          </p:nvSpPr>
          <p:spPr>
            <a:xfrm>
              <a:off x="10609485" y="5577318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0x0004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10A4BE6-3AE6-9F45-9D95-32AC6CDCCA8E}"/>
                </a:ext>
              </a:extLst>
            </p:cNvPr>
            <p:cNvSpPr txBox="1"/>
            <p:nvPr/>
          </p:nvSpPr>
          <p:spPr>
            <a:xfrm>
              <a:off x="10579459" y="5218580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0x0008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C737CE6-5DDB-3841-94B7-460541AED391}"/>
                </a:ext>
              </a:extLst>
            </p:cNvPr>
            <p:cNvSpPr txBox="1"/>
            <p:nvPr/>
          </p:nvSpPr>
          <p:spPr>
            <a:xfrm>
              <a:off x="10600800" y="4870377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0x000c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14A226A-4B59-B140-8D1B-95777B46E45A}"/>
                </a:ext>
              </a:extLst>
            </p:cNvPr>
            <p:cNvSpPr txBox="1"/>
            <p:nvPr/>
          </p:nvSpPr>
          <p:spPr>
            <a:xfrm>
              <a:off x="10594066" y="4465661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0x0010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E2F2077-6E7A-CD49-A649-8652974AD81F}"/>
                </a:ext>
              </a:extLst>
            </p:cNvPr>
            <p:cNvSpPr txBox="1"/>
            <p:nvPr/>
          </p:nvSpPr>
          <p:spPr>
            <a:xfrm>
              <a:off x="10586328" y="4088951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0x0014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F4F4BA1-B3C0-594F-B857-0D50DCFD51DF}"/>
                </a:ext>
              </a:extLst>
            </p:cNvPr>
            <p:cNvSpPr/>
            <p:nvPr/>
          </p:nvSpPr>
          <p:spPr>
            <a:xfrm>
              <a:off x="10608498" y="2127001"/>
              <a:ext cx="13099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chemeClr val="accent1"/>
                  </a:solidFill>
                </a:rPr>
                <a:t>high memory</a:t>
              </a:r>
              <a:endParaRPr lang="en-US" sz="1400" dirty="0">
                <a:solidFill>
                  <a:schemeClr val="accent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1F0C440-FCDC-B245-A4DD-BACFAF10EAD2}"/>
                </a:ext>
              </a:extLst>
            </p:cNvPr>
            <p:cNvSpPr/>
            <p:nvPr/>
          </p:nvSpPr>
          <p:spPr>
            <a:xfrm>
              <a:off x="10579459" y="6331198"/>
              <a:ext cx="123142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chemeClr val="accent1"/>
                  </a:solidFill>
                </a:rPr>
                <a:t>low memory</a:t>
              </a:r>
              <a:endParaRPr lang="en-US" sz="1400" dirty="0">
                <a:solidFill>
                  <a:schemeClr val="accent1"/>
                </a:solidFill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49CF7FD-04F6-FB43-9AAD-39015DF06962}"/>
                </a:ext>
              </a:extLst>
            </p:cNvPr>
            <p:cNvGrpSpPr/>
            <p:nvPr/>
          </p:nvGrpSpPr>
          <p:grpSpPr>
            <a:xfrm>
              <a:off x="3748798" y="2619934"/>
              <a:ext cx="5588632" cy="3705420"/>
              <a:chOff x="3976030" y="2505077"/>
              <a:chExt cx="5588632" cy="370542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FCBB090-BE9D-0943-944B-FD4497F06C74}"/>
                  </a:ext>
                </a:extLst>
              </p:cNvPr>
              <p:cNvGrpSpPr/>
              <p:nvPr/>
            </p:nvGrpSpPr>
            <p:grpSpPr>
              <a:xfrm>
                <a:off x="3976030" y="4378103"/>
                <a:ext cx="3719938" cy="757300"/>
                <a:chOff x="3976030" y="4378103"/>
                <a:chExt cx="3719938" cy="757300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F284C26-3168-A347-95CD-A6BD194D4381}"/>
                    </a:ext>
                  </a:extLst>
                </p:cNvPr>
                <p:cNvSpPr txBox="1"/>
                <p:nvPr/>
              </p:nvSpPr>
              <p:spPr>
                <a:xfrm>
                  <a:off x="3976030" y="4756753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[0][0]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1003026-289E-C247-88B3-6A1E01134014}"/>
                    </a:ext>
                  </a:extLst>
                </p:cNvPr>
                <p:cNvSpPr txBox="1"/>
                <p:nvPr/>
              </p:nvSpPr>
              <p:spPr>
                <a:xfrm>
                  <a:off x="4728801" y="4756753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[0][1]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20C1142-E34A-A04D-8A48-BE49EFCB08DF}"/>
                    </a:ext>
                  </a:extLst>
                </p:cNvPr>
                <p:cNvSpPr txBox="1"/>
                <p:nvPr/>
              </p:nvSpPr>
              <p:spPr>
                <a:xfrm>
                  <a:off x="5472135" y="4766071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[0][2]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4D4E78C-F98A-8248-9B32-3D15942DE1DD}"/>
                    </a:ext>
                  </a:extLst>
                </p:cNvPr>
                <p:cNvSpPr txBox="1"/>
                <p:nvPr/>
              </p:nvSpPr>
              <p:spPr>
                <a:xfrm>
                  <a:off x="3981816" y="4387421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[1][0]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5E063AF-B34A-D541-A2F8-DA00C142AEA5}"/>
                    </a:ext>
                  </a:extLst>
                </p:cNvPr>
                <p:cNvSpPr txBox="1"/>
                <p:nvPr/>
              </p:nvSpPr>
              <p:spPr>
                <a:xfrm>
                  <a:off x="4734587" y="4387421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[1][1]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39351BA-4134-D040-8AD8-0FC366468024}"/>
                    </a:ext>
                  </a:extLst>
                </p:cNvPr>
                <p:cNvSpPr txBox="1"/>
                <p:nvPr/>
              </p:nvSpPr>
              <p:spPr>
                <a:xfrm>
                  <a:off x="5477921" y="4387421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[1][2]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502E5934-799C-9A46-BA6D-DE40964834CD}"/>
                    </a:ext>
                  </a:extLst>
                </p:cNvPr>
                <p:cNvSpPr txBox="1"/>
                <p:nvPr/>
              </p:nvSpPr>
              <p:spPr>
                <a:xfrm>
                  <a:off x="6208412" y="4766071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[0][3]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179B1EE-31BD-0F48-85B5-DE6A72ADEF99}"/>
                    </a:ext>
                  </a:extLst>
                </p:cNvPr>
                <p:cNvSpPr txBox="1"/>
                <p:nvPr/>
              </p:nvSpPr>
              <p:spPr>
                <a:xfrm>
                  <a:off x="6214198" y="4387421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[1][3]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67964AA-45BC-8840-9753-4D61834EC479}"/>
                    </a:ext>
                  </a:extLst>
                </p:cNvPr>
                <p:cNvSpPr txBox="1"/>
                <p:nvPr/>
              </p:nvSpPr>
              <p:spPr>
                <a:xfrm>
                  <a:off x="6954374" y="4756753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[0][4]</a:t>
                  </a: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E20F252-DF49-6D45-9E32-80C46DD7D516}"/>
                    </a:ext>
                  </a:extLst>
                </p:cNvPr>
                <p:cNvSpPr txBox="1"/>
                <p:nvPr/>
              </p:nvSpPr>
              <p:spPr>
                <a:xfrm>
                  <a:off x="6960160" y="4378103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[1][4]</a:t>
                  </a: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E462EB64-ED26-6448-B838-2314A80F32AA}"/>
                  </a:ext>
                </a:extLst>
              </p:cNvPr>
              <p:cNvGrpSpPr/>
              <p:nvPr/>
            </p:nvGrpSpPr>
            <p:grpSpPr>
              <a:xfrm>
                <a:off x="8329010" y="2505077"/>
                <a:ext cx="1235652" cy="3705420"/>
                <a:chOff x="8329010" y="2505077"/>
                <a:chExt cx="1235652" cy="3705420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8C5D887-61FF-184F-ABC8-F983104C827C}"/>
                    </a:ext>
                  </a:extLst>
                </p:cNvPr>
                <p:cNvSpPr txBox="1"/>
                <p:nvPr/>
              </p:nvSpPr>
              <p:spPr>
                <a:xfrm>
                  <a:off x="8366854" y="5841165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grid[0][0]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24A1BCF-51B1-004B-8B56-233D10D2A4F3}"/>
                    </a:ext>
                  </a:extLst>
                </p:cNvPr>
                <p:cNvSpPr txBox="1"/>
                <p:nvPr/>
              </p:nvSpPr>
              <p:spPr>
                <a:xfrm>
                  <a:off x="8353386" y="5476865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grid[0][1]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19F2FB9-7533-654E-8305-6308124B2DAC}"/>
                    </a:ext>
                  </a:extLst>
                </p:cNvPr>
                <p:cNvSpPr txBox="1"/>
                <p:nvPr/>
              </p:nvSpPr>
              <p:spPr>
                <a:xfrm>
                  <a:off x="8337909" y="5102447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grid[0][2]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17561A0-0DE9-2742-AD67-5F874DEB51F1}"/>
                    </a:ext>
                  </a:extLst>
                </p:cNvPr>
                <p:cNvSpPr txBox="1"/>
                <p:nvPr/>
              </p:nvSpPr>
              <p:spPr>
                <a:xfrm>
                  <a:off x="8345013" y="3999049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grid[1][0]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A062F53-9974-694F-BE12-96E4AFF9A1D7}"/>
                    </a:ext>
                  </a:extLst>
                </p:cNvPr>
                <p:cNvSpPr txBox="1"/>
                <p:nvPr/>
              </p:nvSpPr>
              <p:spPr>
                <a:xfrm>
                  <a:off x="8351747" y="3632233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grid[1][1]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6C1A73F-8D1C-4C47-863D-CE353A5BF0F3}"/>
                    </a:ext>
                  </a:extLst>
                </p:cNvPr>
                <p:cNvSpPr txBox="1"/>
                <p:nvPr/>
              </p:nvSpPr>
              <p:spPr>
                <a:xfrm>
                  <a:off x="8354718" y="3251823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grid[1][2]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BFD8157-8597-534B-AB95-8C4F6ABF655D}"/>
                    </a:ext>
                  </a:extLst>
                </p:cNvPr>
                <p:cNvSpPr txBox="1"/>
                <p:nvPr/>
              </p:nvSpPr>
              <p:spPr>
                <a:xfrm>
                  <a:off x="8347458" y="4723288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grid[0][3]</a:t>
                  </a: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EB6F5DA-E90D-8648-BEE8-D09BC3B7A5A1}"/>
                    </a:ext>
                  </a:extLst>
                </p:cNvPr>
                <p:cNvSpPr txBox="1"/>
                <p:nvPr/>
              </p:nvSpPr>
              <p:spPr>
                <a:xfrm>
                  <a:off x="8331981" y="4348870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grid[0][4]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0239AD9-8D88-CB49-B481-1B4631A72B77}"/>
                    </a:ext>
                  </a:extLst>
                </p:cNvPr>
                <p:cNvSpPr txBox="1"/>
                <p:nvPr/>
              </p:nvSpPr>
              <p:spPr>
                <a:xfrm>
                  <a:off x="8329010" y="2885487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grid[1][3]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A99D430-6B40-D245-AA8D-36EC8E89D286}"/>
                    </a:ext>
                  </a:extLst>
                </p:cNvPr>
                <p:cNvSpPr txBox="1"/>
                <p:nvPr/>
              </p:nvSpPr>
              <p:spPr>
                <a:xfrm>
                  <a:off x="8331981" y="2505077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grid[1][4]</a:t>
                  </a:r>
                </a:p>
              </p:txBody>
            </p:sp>
          </p:grp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7286E39-1010-8F4B-95E3-2D2B286B8DC5}"/>
                </a:ext>
              </a:extLst>
            </p:cNvPr>
            <p:cNvSpPr txBox="1"/>
            <p:nvPr/>
          </p:nvSpPr>
          <p:spPr>
            <a:xfrm>
              <a:off x="10579458" y="3712011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0x0018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E35BAFE-2141-0148-A86D-9EA757F560E3}"/>
                </a:ext>
              </a:extLst>
            </p:cNvPr>
            <p:cNvSpPr txBox="1"/>
            <p:nvPr/>
          </p:nvSpPr>
          <p:spPr>
            <a:xfrm>
              <a:off x="10594066" y="3391985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0x001c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6463A92-31D9-BE4A-91EA-0AFBD4740E05}"/>
                </a:ext>
              </a:extLst>
            </p:cNvPr>
            <p:cNvSpPr txBox="1"/>
            <p:nvPr/>
          </p:nvSpPr>
          <p:spPr>
            <a:xfrm>
              <a:off x="10586328" y="3000063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0x0020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8C18438-4A1F-AB43-BC9E-D22C80A8A26F}"/>
                </a:ext>
              </a:extLst>
            </p:cNvPr>
            <p:cNvSpPr txBox="1"/>
            <p:nvPr/>
          </p:nvSpPr>
          <p:spPr>
            <a:xfrm>
              <a:off x="10597120" y="2630704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0x0024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0320C2C-1F33-034A-A713-C6F7481716C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7725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95949F-8583-C84D-ABF0-0C233BEEE52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16982" y="613681"/>
            <a:ext cx="11806103" cy="596296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accent1"/>
                </a:solidFill>
              </a:rPr>
              <a:t>2D array of chars  (where rows </a:t>
            </a:r>
            <a:r>
              <a:rPr lang="en-US" sz="2400" dirty="0">
                <a:solidFill>
                  <a:srgbClr val="2C895B"/>
                </a:solidFill>
              </a:rPr>
              <a:t>may include </a:t>
            </a:r>
            <a:r>
              <a:rPr lang="en-US" sz="2400" dirty="0">
                <a:solidFill>
                  <a:schemeClr val="accent1"/>
                </a:solidFill>
              </a:rPr>
              <a:t>strings)</a:t>
            </a:r>
            <a:endParaRPr lang="en-US" sz="2400" dirty="0"/>
          </a:p>
          <a:p>
            <a:r>
              <a:rPr lang="en-US" sz="2400" dirty="0"/>
              <a:t>Each row has </a:t>
            </a:r>
            <a:r>
              <a:rPr lang="en-US" sz="2400" dirty="0">
                <a:solidFill>
                  <a:schemeClr val="accent1"/>
                </a:solidFill>
              </a:rPr>
              <a:t>the same fixed number of memory allocated </a:t>
            </a:r>
            <a:endParaRPr lang="en-US" sz="2400" dirty="0"/>
          </a:p>
          <a:p>
            <a:r>
              <a:rPr lang="en-US" sz="2400" dirty="0"/>
              <a:t>All the rows are the same length regardless of the actual string length)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The column size must be large enough for the longest string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aos2d[3][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22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] = {"my", "two dimensional", "char array"};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AE1230-5953-BE4C-9EB8-C61F935F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039" y="155827"/>
            <a:ext cx="11188149" cy="468643"/>
          </a:xfrm>
        </p:spPr>
        <p:txBody>
          <a:bodyPr/>
          <a:lstStyle/>
          <a:p>
            <a:r>
              <a:rPr lang="en-US" dirty="0"/>
              <a:t>2D Array of Char (where elements may contain strings)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5273A1-7D96-8149-BD8D-2D5CD7486374}"/>
              </a:ext>
            </a:extLst>
          </p:cNvPr>
          <p:cNvSpPr txBox="1"/>
          <p:nvPr/>
        </p:nvSpPr>
        <p:spPr>
          <a:xfrm>
            <a:off x="1189191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F106A7F-745A-6D4F-A5A5-BD558E2877BD}"/>
              </a:ext>
            </a:extLst>
          </p:cNvPr>
          <p:cNvGraphicFramePr>
            <a:graphicFrameLocks noGrp="1"/>
          </p:cNvGraphicFramePr>
          <p:nvPr/>
        </p:nvGraphicFramePr>
        <p:xfrm>
          <a:off x="1375727" y="3428905"/>
          <a:ext cx="1057292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6060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716759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419724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  <a:gridCol w="351696">
                  <a:extLst>
                    <a:ext uri="{9D8B030D-6E8A-4147-A177-3AD203B41FA5}">
                      <a16:colId xmlns:a16="http://schemas.microsoft.com/office/drawing/2014/main" val="1088231538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3273975343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742915555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1492702833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3028273580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805858670"/>
                    </a:ext>
                  </a:extLst>
                </a:gridCol>
                <a:gridCol w="661632">
                  <a:extLst>
                    <a:ext uri="{9D8B030D-6E8A-4147-A177-3AD203B41FA5}">
                      <a16:colId xmlns:a16="http://schemas.microsoft.com/office/drawing/2014/main" val="4054502719"/>
                    </a:ext>
                  </a:extLst>
                </a:gridCol>
                <a:gridCol w="330487">
                  <a:extLst>
                    <a:ext uri="{9D8B030D-6E8A-4147-A177-3AD203B41FA5}">
                      <a16:colId xmlns:a16="http://schemas.microsoft.com/office/drawing/2014/main" val="670834056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407368849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2233514160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3515846658"/>
                    </a:ext>
                  </a:extLst>
                </a:gridCol>
                <a:gridCol w="383968">
                  <a:extLst>
                    <a:ext uri="{9D8B030D-6E8A-4147-A177-3AD203B41FA5}">
                      <a16:colId xmlns:a16="http://schemas.microsoft.com/office/drawing/2014/main" val="2204027495"/>
                    </a:ext>
                  </a:extLst>
                </a:gridCol>
                <a:gridCol w="464695">
                  <a:extLst>
                    <a:ext uri="{9D8B030D-6E8A-4147-A177-3AD203B41FA5}">
                      <a16:colId xmlns:a16="http://schemas.microsoft.com/office/drawing/2014/main" val="4294899710"/>
                    </a:ext>
                  </a:extLst>
                </a:gridCol>
                <a:gridCol w="382249">
                  <a:extLst>
                    <a:ext uri="{9D8B030D-6E8A-4147-A177-3AD203B41FA5}">
                      <a16:colId xmlns:a16="http://schemas.microsoft.com/office/drawing/2014/main" val="3346798851"/>
                    </a:ext>
                  </a:extLst>
                </a:gridCol>
                <a:gridCol w="367259">
                  <a:extLst>
                    <a:ext uri="{9D8B030D-6E8A-4147-A177-3AD203B41FA5}">
                      <a16:colId xmlns:a16="http://schemas.microsoft.com/office/drawing/2014/main" val="17740545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38246531"/>
                    </a:ext>
                  </a:extLst>
                </a:gridCol>
                <a:gridCol w="344773">
                  <a:extLst>
                    <a:ext uri="{9D8B030D-6E8A-4147-A177-3AD203B41FA5}">
                      <a16:colId xmlns:a16="http://schemas.microsoft.com/office/drawing/2014/main" val="2087663954"/>
                    </a:ext>
                  </a:extLst>
                </a:gridCol>
                <a:gridCol w="769353">
                  <a:extLst>
                    <a:ext uri="{9D8B030D-6E8A-4147-A177-3AD203B41FA5}">
                      <a16:colId xmlns:a16="http://schemas.microsoft.com/office/drawing/2014/main" val="36263528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639639B8-AC1E-E44A-ABB4-9348D7A0C058}"/>
              </a:ext>
            </a:extLst>
          </p:cNvPr>
          <p:cNvGrpSpPr/>
          <p:nvPr/>
        </p:nvGrpSpPr>
        <p:grpSpPr>
          <a:xfrm>
            <a:off x="126010" y="3442898"/>
            <a:ext cx="1361897" cy="1098527"/>
            <a:chOff x="188955" y="3704798"/>
            <a:chExt cx="1361897" cy="109852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9FE95D-A863-5E40-A0E4-486BBBB0C88A}"/>
                </a:ext>
              </a:extLst>
            </p:cNvPr>
            <p:cNvSpPr txBox="1"/>
            <p:nvPr/>
          </p:nvSpPr>
          <p:spPr>
            <a:xfrm>
              <a:off x="188955" y="4433993"/>
              <a:ext cx="13189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aos2d[0]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97532F-6124-A343-A1CE-59A64CA27242}"/>
                </a:ext>
              </a:extLst>
            </p:cNvPr>
            <p:cNvSpPr txBox="1"/>
            <p:nvPr/>
          </p:nvSpPr>
          <p:spPr>
            <a:xfrm>
              <a:off x="188955" y="4088122"/>
              <a:ext cx="13189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aos2d[1]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38EA96-8E87-A743-A254-6205AB641549}"/>
                </a:ext>
              </a:extLst>
            </p:cNvPr>
            <p:cNvSpPr txBox="1"/>
            <p:nvPr/>
          </p:nvSpPr>
          <p:spPr>
            <a:xfrm>
              <a:off x="231860" y="3704798"/>
              <a:ext cx="13189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aos2d[2]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E1BD652-AD6D-BA3F-358A-2616C0ACD182}"/>
              </a:ext>
            </a:extLst>
          </p:cNvPr>
          <p:cNvGrpSpPr/>
          <p:nvPr/>
        </p:nvGrpSpPr>
        <p:grpSpPr>
          <a:xfrm>
            <a:off x="246366" y="2868297"/>
            <a:ext cx="11863819" cy="2285942"/>
            <a:chOff x="328181" y="3809070"/>
            <a:chExt cx="11863819" cy="228594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AB4CF58-13FA-F832-5F02-67E4E67D6FFE}"/>
                </a:ext>
              </a:extLst>
            </p:cNvPr>
            <p:cNvSpPr txBox="1"/>
            <p:nvPr/>
          </p:nvSpPr>
          <p:spPr>
            <a:xfrm>
              <a:off x="357039" y="5350427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low 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1AD9C0-77D9-9BF6-0239-CBC20987BCD0}"/>
                </a:ext>
              </a:extLst>
            </p:cNvPr>
            <p:cNvSpPr txBox="1"/>
            <p:nvPr/>
          </p:nvSpPr>
          <p:spPr>
            <a:xfrm>
              <a:off x="11173773" y="5448681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high 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F86BFF-392D-FA71-5267-4F409DDCD489}"/>
                </a:ext>
              </a:extLst>
            </p:cNvPr>
            <p:cNvSpPr txBox="1"/>
            <p:nvPr/>
          </p:nvSpPr>
          <p:spPr>
            <a:xfrm>
              <a:off x="328181" y="3809070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high 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memory</a:t>
              </a: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6655F8C-3EE6-714E-D995-CF77FDA881A9}"/>
              </a:ext>
            </a:extLst>
          </p:cNvPr>
          <p:cNvSpPr/>
          <p:nvPr/>
        </p:nvSpPr>
        <p:spPr bwMode="auto">
          <a:xfrm>
            <a:off x="2285162" y="4607170"/>
            <a:ext cx="8353529" cy="1881498"/>
          </a:xfrm>
          <a:prstGeom prst="roundRect">
            <a:avLst>
              <a:gd name="adj" fmla="val 889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ROWS 3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[ROWS][22] = { "my", "two dimensional", "char array"};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(*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)[22]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points at a row of 22 chars </a:t>
            </a:r>
            <a:b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ROWS;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("%s\n", *(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279909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6464EC4-7EB7-A44F-BAC6-14494643FCFD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63968" y="1067360"/>
                <a:ext cx="9648448" cy="600108"/>
              </a:xfrm>
            </p:spPr>
            <p:txBody>
              <a:bodyPr/>
              <a:lstStyle/>
              <a:p>
                <a:r>
                  <a:rPr lang="en-US" sz="3200" dirty="0"/>
                  <a:t>4 binary bits is one Hex digit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 2</m:t>
                            </m:r>
                          </m:e>
                          <m:sup>
                            <m: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4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3200" dirty="0"/>
                          <m:t> =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6464EC4-7EB7-A44F-BAC6-14494643FC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63968" y="1067360"/>
                <a:ext cx="9648448" cy="600108"/>
              </a:xfrm>
              <a:blipFill>
                <a:blip r:embed="rId2"/>
                <a:stretch>
                  <a:fillRect l="-1445" t="-4167" b="-35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93F3EC4-B27D-2644-BF90-BFDCCA198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968" y="192456"/>
            <a:ext cx="10515600" cy="715294"/>
          </a:xfrm>
        </p:spPr>
        <p:txBody>
          <a:bodyPr/>
          <a:lstStyle/>
          <a:p>
            <a:r>
              <a:rPr lang="en-US" dirty="0"/>
              <a:t>Binary to Hex (group 4 bits per digit from the right)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4993B-3FCD-3743-84D3-6E6AE0395C3E}"/>
              </a:ext>
            </a:extLst>
          </p:cNvPr>
          <p:cNvSpPr txBox="1"/>
          <p:nvPr/>
        </p:nvSpPr>
        <p:spPr>
          <a:xfrm>
            <a:off x="261886" y="2185517"/>
            <a:ext cx="109456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rgbClr val="0070C0"/>
                </a:solidFill>
              </a:rPr>
              <a:t>0b  </a:t>
            </a:r>
            <a:r>
              <a:rPr lang="en-US" sz="6600" dirty="0">
                <a:solidFill>
                  <a:schemeClr val="tx2"/>
                </a:solidFill>
              </a:rPr>
              <a:t>0110   1010   0011   1111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CD63C2-20FC-0F44-80A0-1C851F90C311}"/>
              </a:ext>
            </a:extLst>
          </p:cNvPr>
          <p:cNvGrpSpPr/>
          <p:nvPr/>
        </p:nvGrpSpPr>
        <p:grpSpPr>
          <a:xfrm>
            <a:off x="1820972" y="3041041"/>
            <a:ext cx="9386538" cy="450579"/>
            <a:chOff x="599496" y="2648069"/>
            <a:chExt cx="10593238" cy="509769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2B281DE2-D5E8-1F4E-90F1-17F1D8A54BF0}"/>
                </a:ext>
              </a:extLst>
            </p:cNvPr>
            <p:cNvSpPr/>
            <p:nvPr/>
          </p:nvSpPr>
          <p:spPr>
            <a:xfrm rot="16200000">
              <a:off x="7087386" y="1824338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78FBF0EB-4595-BD43-B747-87682E874EEB}"/>
                </a:ext>
              </a:extLst>
            </p:cNvPr>
            <p:cNvSpPr/>
            <p:nvPr/>
          </p:nvSpPr>
          <p:spPr>
            <a:xfrm rot="16200000">
              <a:off x="4225302" y="1818725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C9CC85AB-9426-FF43-B2BD-83C97238BAFB}"/>
                </a:ext>
              </a:extLst>
            </p:cNvPr>
            <p:cNvSpPr/>
            <p:nvPr/>
          </p:nvSpPr>
          <p:spPr>
            <a:xfrm rot="16200000">
              <a:off x="1475796" y="1818725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9099E6A2-C546-5D4E-9C92-8F74E2E138D3}"/>
                </a:ext>
              </a:extLst>
            </p:cNvPr>
            <p:cNvSpPr/>
            <p:nvPr/>
          </p:nvSpPr>
          <p:spPr>
            <a:xfrm rot="16200000">
              <a:off x="9859234" y="1771769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F5C50B-3DDB-554D-B124-8A3499EB50F6}"/>
              </a:ext>
            </a:extLst>
          </p:cNvPr>
          <p:cNvGrpSpPr/>
          <p:nvPr/>
        </p:nvGrpSpPr>
        <p:grpSpPr>
          <a:xfrm>
            <a:off x="2522740" y="3388540"/>
            <a:ext cx="7874146" cy="1014341"/>
            <a:chOff x="1870785" y="3547769"/>
            <a:chExt cx="7874146" cy="101434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005905-DCEE-7C49-8F62-2BDB992CF89F}"/>
                </a:ext>
              </a:extLst>
            </p:cNvPr>
            <p:cNvSpPr txBox="1"/>
            <p:nvPr/>
          </p:nvSpPr>
          <p:spPr>
            <a:xfrm>
              <a:off x="1870785" y="3554923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8BBD27-1266-6B4D-9341-E98FEBE77254}"/>
                </a:ext>
              </a:extLst>
            </p:cNvPr>
            <p:cNvSpPr txBox="1"/>
            <p:nvPr/>
          </p:nvSpPr>
          <p:spPr>
            <a:xfrm>
              <a:off x="4303540" y="3547769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31593B-0F7C-FB4F-A34D-2A18F3FCF062}"/>
                </a:ext>
              </a:extLst>
            </p:cNvPr>
            <p:cNvSpPr txBox="1"/>
            <p:nvPr/>
          </p:nvSpPr>
          <p:spPr>
            <a:xfrm>
              <a:off x="6838598" y="3638780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E19D03-4729-0145-9DD3-33DAB22F98EB}"/>
                </a:ext>
              </a:extLst>
            </p:cNvPr>
            <p:cNvSpPr txBox="1"/>
            <p:nvPr/>
          </p:nvSpPr>
          <p:spPr>
            <a:xfrm>
              <a:off x="9367905" y="3604385"/>
              <a:ext cx="37702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f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32D388A-8BEA-A546-8E63-EF7E1B527D01}"/>
              </a:ext>
            </a:extLst>
          </p:cNvPr>
          <p:cNvGrpSpPr/>
          <p:nvPr/>
        </p:nvGrpSpPr>
        <p:grpSpPr>
          <a:xfrm>
            <a:off x="1331869" y="4649846"/>
            <a:ext cx="6011428" cy="1691809"/>
            <a:chOff x="1331869" y="4649846"/>
            <a:chExt cx="6011428" cy="169180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7005E3-E632-9348-98B2-C1092C33689F}"/>
                </a:ext>
              </a:extLst>
            </p:cNvPr>
            <p:cNvSpPr txBox="1"/>
            <p:nvPr/>
          </p:nvSpPr>
          <p:spPr>
            <a:xfrm>
              <a:off x="4848703" y="4649846"/>
              <a:ext cx="2494594" cy="1015663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rgbClr val="0070C0"/>
                  </a:solidFill>
                </a:rPr>
                <a:t>0x</a:t>
              </a:r>
              <a:r>
                <a:rPr lang="en-US" sz="6000" dirty="0">
                  <a:solidFill>
                    <a:schemeClr val="tx2"/>
                  </a:solidFill>
                </a:rPr>
                <a:t>6a3f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8386C1C-B772-2649-9F9A-2F9B46474443}"/>
                </a:ext>
              </a:extLst>
            </p:cNvPr>
            <p:cNvGrpSpPr/>
            <p:nvPr/>
          </p:nvGrpSpPr>
          <p:grpSpPr>
            <a:xfrm>
              <a:off x="1331869" y="5665509"/>
              <a:ext cx="4129461" cy="676146"/>
              <a:chOff x="781904" y="5976594"/>
              <a:chExt cx="4129461" cy="67614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C2C3B6-86DB-954D-9A5B-9DFCE1350A20}"/>
                  </a:ext>
                </a:extLst>
              </p:cNvPr>
              <p:cNvSpPr txBox="1"/>
              <p:nvPr/>
            </p:nvSpPr>
            <p:spPr>
              <a:xfrm>
                <a:off x="781904" y="6129520"/>
                <a:ext cx="35205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tx2"/>
                    </a:solidFill>
                  </a:rPr>
                  <a:t>hex start with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0x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tx2"/>
                    </a:solidFill>
                  </a:rPr>
                  <a:t>in C</a:t>
                </a:r>
              </a:p>
            </p:txBody>
          </p:sp>
          <p:sp>
            <p:nvSpPr>
              <p:cNvPr id="14" name="Bent-Up Arrow 13">
                <a:extLst>
                  <a:ext uri="{FF2B5EF4-FFF2-40B4-BE49-F238E27FC236}">
                    <a16:creationId xmlns:a16="http://schemas.microsoft.com/office/drawing/2014/main" id="{3C469238-6E56-C749-AC45-9044C43BED99}"/>
                  </a:ext>
                </a:extLst>
              </p:cNvPr>
              <p:cNvSpPr/>
              <p:nvPr/>
            </p:nvSpPr>
            <p:spPr>
              <a:xfrm>
                <a:off x="4392891" y="5976594"/>
                <a:ext cx="518474" cy="471340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6478AB6-F9D9-E442-BC29-002350CA6BB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2684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95949F-8583-C84D-ABF0-0C233BEEE52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8405" y="597355"/>
            <a:ext cx="11919414" cy="570184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</a:rPr>
              <a:t>2D </a:t>
            </a:r>
            <a:r>
              <a:rPr lang="en-US" sz="2200" dirty="0">
                <a:solidFill>
                  <a:schemeClr val="accent1"/>
                </a:solidFill>
              </a:rPr>
              <a:t>char arrays </a:t>
            </a:r>
            <a:r>
              <a:rPr lang="en-US" sz="2200" dirty="0"/>
              <a:t>are an </a:t>
            </a:r>
            <a:r>
              <a:rPr lang="en-US" sz="2200" dirty="0">
                <a:solidFill>
                  <a:schemeClr val="accent1"/>
                </a:solidFill>
              </a:rPr>
              <a:t>inefficient way to store strings </a:t>
            </a:r>
            <a:r>
              <a:rPr lang="en-US" sz="2200" dirty="0"/>
              <a:t>(wastes memory) </a:t>
            </a:r>
            <a:r>
              <a:rPr lang="en-US" sz="2200" dirty="0">
                <a:solidFill>
                  <a:schemeClr val="accent1"/>
                </a:solidFill>
              </a:rPr>
              <a:t>unless</a:t>
            </a:r>
            <a:r>
              <a:rPr lang="en-US" sz="2200" dirty="0"/>
              <a:t> all the strings are similar lengths, so </a:t>
            </a:r>
            <a:r>
              <a:rPr lang="en-US" sz="2200" dirty="0">
                <a:solidFill>
                  <a:schemeClr val="accent1"/>
                </a:solidFill>
              </a:rPr>
              <a:t>2D char arrays </a:t>
            </a:r>
            <a:r>
              <a:rPr lang="en-US" sz="2200" i="1" dirty="0">
                <a:solidFill>
                  <a:schemeClr val="accent1"/>
                </a:solidFill>
              </a:rPr>
              <a:t>are rarely used </a:t>
            </a:r>
            <a:r>
              <a:rPr lang="en-US" sz="2200" dirty="0">
                <a:solidFill>
                  <a:schemeClr val="accent1"/>
                </a:solidFill>
              </a:rPr>
              <a:t>with string elements</a:t>
            </a: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An array of pointers </a:t>
            </a:r>
            <a:r>
              <a:rPr lang="en-US" sz="2200" dirty="0"/>
              <a:t>is </a:t>
            </a:r>
            <a:r>
              <a:rPr lang="en-US" sz="2200" dirty="0">
                <a:solidFill>
                  <a:schemeClr val="accent1"/>
                </a:solidFill>
              </a:rPr>
              <a:t>common for strings as </a:t>
            </a:r>
            <a:r>
              <a:rPr lang="en-US" sz="2200" i="1" dirty="0">
                <a:solidFill>
                  <a:schemeClr val="accent1"/>
                </a:solidFill>
              </a:rPr>
              <a:t>"rows" </a:t>
            </a:r>
            <a:r>
              <a:rPr lang="en-US" sz="2200" dirty="0">
                <a:solidFill>
                  <a:schemeClr val="accent1"/>
                </a:solidFill>
              </a:rPr>
              <a:t>can very in length</a:t>
            </a:r>
            <a:r>
              <a:rPr lang="en-US" sz="2200" dirty="0"/>
              <a:t>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char *</a:t>
            </a:r>
            <a:r>
              <a:rPr lang="en-US" sz="2200" dirty="0" err="1"/>
              <a:t>aos</a:t>
            </a:r>
            <a:r>
              <a:rPr lang="en-US" sz="2200" dirty="0"/>
              <a:t>[3];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		</a:t>
            </a:r>
            <a:br>
              <a:rPr lang="en-US" sz="2200" dirty="0"/>
            </a:br>
            <a:r>
              <a:rPr lang="en-US" sz="2200" dirty="0"/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aos</a:t>
            </a:r>
            <a:r>
              <a:rPr lang="en-US" sz="2200" dirty="0"/>
              <a:t> is an </a:t>
            </a:r>
            <a:r>
              <a:rPr lang="en-US" sz="2200" dirty="0">
                <a:solidFill>
                  <a:schemeClr val="accent3"/>
                </a:solidFill>
              </a:rPr>
              <a:t>array of pointers</a:t>
            </a:r>
            <a:r>
              <a:rPr lang="en-US" sz="2200" dirty="0"/>
              <a:t>; each pointer points at a</a:t>
            </a:r>
            <a:r>
              <a:rPr lang="en-US" sz="2200" dirty="0">
                <a:solidFill>
                  <a:srgbClr val="FF0000"/>
                </a:solidFill>
              </a:rPr>
              <a:t> character array (also a string here)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Not a 2D array</a:t>
            </a:r>
            <a:r>
              <a:rPr lang="en-US" sz="2400" dirty="0"/>
              <a:t>, but any char can be accessed as if it was in a 2D array of chars</a:t>
            </a:r>
          </a:p>
          <a:p>
            <a:pPr lvl="1"/>
            <a:r>
              <a:rPr lang="en-US" sz="2200" dirty="0"/>
              <a:t>When I was learning, this was the most confusing syntax aspects of 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AE1230-5953-BE4C-9EB8-C61F935F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925" y="128712"/>
            <a:ext cx="11188149" cy="468643"/>
          </a:xfrm>
        </p:spPr>
        <p:txBody>
          <a:bodyPr/>
          <a:lstStyle/>
          <a:p>
            <a:r>
              <a:rPr lang="en-US" dirty="0"/>
              <a:t>Pointer Array to Strings (This is NOT a 2D array)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EDD4D-5AD0-1C4C-8A60-D9CAEB7C1F8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2ABA2DF-211F-1C4F-8BF4-9D8C08F2DBE6}"/>
              </a:ext>
            </a:extLst>
          </p:cNvPr>
          <p:cNvGraphicFramePr>
            <a:graphicFrameLocks noGrp="1"/>
          </p:cNvGraphicFramePr>
          <p:nvPr/>
        </p:nvGraphicFramePr>
        <p:xfrm>
          <a:off x="2483391" y="4287465"/>
          <a:ext cx="1781092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547917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85258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B2CD370-B32C-3F44-8FD3-700AAE02EA75}"/>
              </a:ext>
            </a:extLst>
          </p:cNvPr>
          <p:cNvGraphicFramePr>
            <a:graphicFrameLocks noGrp="1"/>
          </p:cNvGraphicFramePr>
          <p:nvPr/>
        </p:nvGraphicFramePr>
        <p:xfrm>
          <a:off x="2483391" y="3429000"/>
          <a:ext cx="968732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0333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550708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329959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1088231538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3273975343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742915555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1492702833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3028273580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805858670"/>
                    </a:ext>
                  </a:extLst>
                </a:gridCol>
                <a:gridCol w="587306">
                  <a:extLst>
                    <a:ext uri="{9D8B030D-6E8A-4147-A177-3AD203B41FA5}">
                      <a16:colId xmlns:a16="http://schemas.microsoft.com/office/drawing/2014/main" val="4054502719"/>
                    </a:ext>
                  </a:extLst>
                </a:gridCol>
                <a:gridCol w="293361">
                  <a:extLst>
                    <a:ext uri="{9D8B030D-6E8A-4147-A177-3AD203B41FA5}">
                      <a16:colId xmlns:a16="http://schemas.microsoft.com/office/drawing/2014/main" val="670834056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407368849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2233514160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3515846658"/>
                    </a:ext>
                  </a:extLst>
                </a:gridCol>
                <a:gridCol w="320589">
                  <a:extLst>
                    <a:ext uri="{9D8B030D-6E8A-4147-A177-3AD203B41FA5}">
                      <a16:colId xmlns:a16="http://schemas.microsoft.com/office/drawing/2014/main" val="2204027495"/>
                    </a:ext>
                  </a:extLst>
                </a:gridCol>
                <a:gridCol w="560077">
                  <a:extLst>
                    <a:ext uri="{9D8B030D-6E8A-4147-A177-3AD203B41FA5}">
                      <a16:colId xmlns:a16="http://schemas.microsoft.com/office/drawing/2014/main" val="4294899710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3346798851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1774054506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203824653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87663954"/>
                    </a:ext>
                  </a:extLst>
                </a:gridCol>
                <a:gridCol w="672387">
                  <a:extLst>
                    <a:ext uri="{9D8B030D-6E8A-4147-A177-3AD203B41FA5}">
                      <a16:colId xmlns:a16="http://schemas.microsoft.com/office/drawing/2014/main" val="36263528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B3BD824D-51F1-B04C-A0FB-A1DED6BF504A}"/>
              </a:ext>
            </a:extLst>
          </p:cNvPr>
          <p:cNvGraphicFramePr>
            <a:graphicFrameLocks noGrp="1"/>
          </p:cNvGraphicFramePr>
          <p:nvPr/>
        </p:nvGraphicFramePr>
        <p:xfrm>
          <a:off x="2483391" y="2513695"/>
          <a:ext cx="620996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3493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29699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377287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1088231538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3273975343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742915555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1492702833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3028273580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805858670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3527108578"/>
                    </a:ext>
                  </a:extLst>
                </a:gridCol>
                <a:gridCol w="671546">
                  <a:extLst>
                    <a:ext uri="{9D8B030D-6E8A-4147-A177-3AD203B41FA5}">
                      <a16:colId xmlns:a16="http://schemas.microsoft.com/office/drawing/2014/main" val="4054502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6CC1D751-7631-3D4E-AA33-2026F567C014}"/>
              </a:ext>
            </a:extLst>
          </p:cNvPr>
          <p:cNvGraphicFramePr>
            <a:graphicFrameLocks noGrp="1"/>
          </p:cNvGraphicFramePr>
          <p:nvPr/>
        </p:nvGraphicFramePr>
        <p:xfrm>
          <a:off x="1150306" y="2989593"/>
          <a:ext cx="547917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B45E00FA-2B2F-AD46-B839-E85925030218}"/>
              </a:ext>
            </a:extLst>
          </p:cNvPr>
          <p:cNvGrpSpPr/>
          <p:nvPr/>
        </p:nvGrpSpPr>
        <p:grpSpPr>
          <a:xfrm>
            <a:off x="1439444" y="2699115"/>
            <a:ext cx="1043947" cy="1773770"/>
            <a:chOff x="1439444" y="2699115"/>
            <a:chExt cx="1043947" cy="177377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89545C-A9FD-354D-9E9D-BAE8A278ADAA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1439444" y="3915483"/>
              <a:ext cx="1043947" cy="55740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C0875AF-6F47-E549-B908-8AD1BB41975C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1439444" y="3614352"/>
              <a:ext cx="1043947" cy="6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B601B52-F740-4447-A870-73F7F040BAB6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 flipV="1">
              <a:off x="1439444" y="2699115"/>
              <a:ext cx="1043947" cy="53695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324470-5BF1-3C44-BB73-D5F9BA75E1D9}"/>
              </a:ext>
            </a:extLst>
          </p:cNvPr>
          <p:cNvGrpSpPr/>
          <p:nvPr/>
        </p:nvGrpSpPr>
        <p:grpSpPr>
          <a:xfrm>
            <a:off x="365138" y="2989593"/>
            <a:ext cx="821696" cy="1097237"/>
            <a:chOff x="200479" y="2805224"/>
            <a:chExt cx="821696" cy="109723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1DC7D0-40D2-4741-83AF-4F956CFB8530}"/>
                </a:ext>
              </a:extLst>
            </p:cNvPr>
            <p:cNvSpPr txBox="1"/>
            <p:nvPr/>
          </p:nvSpPr>
          <p:spPr>
            <a:xfrm>
              <a:off x="209132" y="2805224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[2]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21CB1D-6F7B-7646-B950-9BF4A0724985}"/>
                </a:ext>
              </a:extLst>
            </p:cNvPr>
            <p:cNvSpPr txBox="1"/>
            <p:nvPr/>
          </p:nvSpPr>
          <p:spPr>
            <a:xfrm>
              <a:off x="201459" y="31774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[1]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6D8CCC-FE38-F844-913B-5467D6F7587E}"/>
                </a:ext>
              </a:extLst>
            </p:cNvPr>
            <p:cNvSpPr txBox="1"/>
            <p:nvPr/>
          </p:nvSpPr>
          <p:spPr>
            <a:xfrm>
              <a:off x="200479" y="353312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[0]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A33018F-3314-9447-1CF2-6B7EB1B372AF}"/>
              </a:ext>
            </a:extLst>
          </p:cNvPr>
          <p:cNvGrpSpPr/>
          <p:nvPr/>
        </p:nvGrpSpPr>
        <p:grpSpPr>
          <a:xfrm>
            <a:off x="2024408" y="3889643"/>
            <a:ext cx="2851218" cy="385348"/>
            <a:chOff x="2024408" y="3889643"/>
            <a:chExt cx="2851218" cy="38534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73426D8-C80C-7E14-121D-95F27B6267F5}"/>
                </a:ext>
              </a:extLst>
            </p:cNvPr>
            <p:cNvSpPr txBox="1"/>
            <p:nvPr/>
          </p:nvSpPr>
          <p:spPr>
            <a:xfrm>
              <a:off x="2024408" y="3905659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[0][0]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A30C953-1EC3-BFC4-26BC-A70DC2DA30A4}"/>
                </a:ext>
              </a:extLst>
            </p:cNvPr>
            <p:cNvSpPr txBox="1"/>
            <p:nvPr/>
          </p:nvSpPr>
          <p:spPr>
            <a:xfrm>
              <a:off x="3806102" y="3889643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[0][2]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8242102-15C9-B328-65E2-566290C738BD}"/>
              </a:ext>
            </a:extLst>
          </p:cNvPr>
          <p:cNvGrpSpPr/>
          <p:nvPr/>
        </p:nvGrpSpPr>
        <p:grpSpPr>
          <a:xfrm>
            <a:off x="2032013" y="2821951"/>
            <a:ext cx="6994011" cy="400793"/>
            <a:chOff x="2032013" y="2821951"/>
            <a:chExt cx="6994011" cy="40079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DD64D21-6461-35B9-F721-E9E68AD3CA94}"/>
                </a:ext>
              </a:extLst>
            </p:cNvPr>
            <p:cNvSpPr txBox="1"/>
            <p:nvPr/>
          </p:nvSpPr>
          <p:spPr>
            <a:xfrm>
              <a:off x="2032013" y="2853412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[2][0]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075208-D729-9E5C-8CE2-D57556993D95}"/>
                </a:ext>
              </a:extLst>
            </p:cNvPr>
            <p:cNvSpPr txBox="1"/>
            <p:nvPr/>
          </p:nvSpPr>
          <p:spPr>
            <a:xfrm>
              <a:off x="7845380" y="2821951"/>
              <a:ext cx="1180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[2][11]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701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8AB38BD-EF36-D043-A91C-3CFABFD693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0831" y="705013"/>
            <a:ext cx="11799737" cy="592431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7030A0"/>
                </a:solidFill>
              </a:rPr>
              <a:t>mess4</a:t>
            </a:r>
            <a:r>
              <a:rPr lang="en-US" sz="2200" dirty="0">
                <a:solidFill>
                  <a:schemeClr val="tx2"/>
                </a:solidFill>
              </a:rPr>
              <a:t> is an </a:t>
            </a:r>
            <a:r>
              <a:rPr lang="en-US" sz="2200" dirty="0">
                <a:solidFill>
                  <a:schemeClr val="accent1"/>
                </a:solidFill>
              </a:rPr>
              <a:t>array of pointers </a:t>
            </a:r>
            <a:r>
              <a:rPr lang="en-US" sz="2200" dirty="0">
                <a:solidFill>
                  <a:schemeClr val="tx2"/>
                </a:solidFill>
              </a:rPr>
              <a:t>to immutable arrays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r>
              <a:rPr lang="en-US" sz="2200" dirty="0">
                <a:solidFill>
                  <a:srgbClr val="0070C0"/>
                </a:solidFill>
              </a:rPr>
              <a:t>mess5 </a:t>
            </a:r>
            <a:r>
              <a:rPr lang="en-US" sz="2200" dirty="0">
                <a:solidFill>
                  <a:schemeClr val="tx2"/>
                </a:solidFill>
              </a:rPr>
              <a:t>is an </a:t>
            </a:r>
            <a:r>
              <a:rPr lang="en-US" sz="2200" dirty="0">
                <a:solidFill>
                  <a:schemeClr val="accent1"/>
                </a:solidFill>
              </a:rPr>
              <a:t>array of pointers</a:t>
            </a:r>
            <a:r>
              <a:rPr lang="en-US" sz="2200" dirty="0">
                <a:solidFill>
                  <a:schemeClr val="tx2"/>
                </a:solidFill>
              </a:rPr>
              <a:t> to mutable arrays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8B85B-41EE-0349-A6C3-4561795A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76" y="56991"/>
            <a:ext cx="10515600" cy="499503"/>
          </a:xfrm>
        </p:spPr>
        <p:txBody>
          <a:bodyPr/>
          <a:lstStyle/>
          <a:p>
            <a:r>
              <a:rPr lang="en-US" dirty="0"/>
              <a:t>String Literals, Mutable and Immutable arrays - 2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EB096-28AF-824C-A778-2DB3A980CBD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5245FEB-81C4-AEBF-0AE2-D73FD582DF25}"/>
              </a:ext>
            </a:extLst>
          </p:cNvPr>
          <p:cNvSpPr/>
          <p:nvPr/>
        </p:nvSpPr>
        <p:spPr bwMode="auto">
          <a:xfrm>
            <a:off x="1447809" y="1212261"/>
            <a:ext cx="8114084" cy="70467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= {"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Hello","World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"};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immutable string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*(*mess4 + 1)  = '\0';		 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bus error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7A53EA7-03B1-F7A7-7F85-DB93FC27684F}"/>
              </a:ext>
            </a:extLst>
          </p:cNvPr>
          <p:cNvSpPr/>
          <p:nvPr/>
        </p:nvSpPr>
        <p:spPr bwMode="auto">
          <a:xfrm>
            <a:off x="583446" y="4099270"/>
            <a:ext cx="9743467" cy="89738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[] = {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{"Hello"},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{"World"}};</a:t>
            </a:r>
            <a:endParaRPr lang="en-US" sz="22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*(*mess5 + 1)  = '\0';			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OK!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n-US" sz="22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C33167-610F-5F2B-9C1A-EA5A159CC1BD}"/>
              </a:ext>
            </a:extLst>
          </p:cNvPr>
          <p:cNvGrpSpPr/>
          <p:nvPr/>
        </p:nvGrpSpPr>
        <p:grpSpPr>
          <a:xfrm>
            <a:off x="8809226" y="1212261"/>
            <a:ext cx="3181342" cy="1200329"/>
            <a:chOff x="3253751" y="3364071"/>
            <a:chExt cx="3181342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8C24DE-09FB-0B59-D9D2-97B730CC6A21}"/>
                </a:ext>
              </a:extLst>
            </p:cNvPr>
            <p:cNvSpPr txBox="1"/>
            <p:nvPr/>
          </p:nvSpPr>
          <p:spPr>
            <a:xfrm>
              <a:off x="4069208" y="3364071"/>
              <a:ext cx="2365885" cy="1200329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Bus error: </a:t>
              </a:r>
              <a:r>
                <a:rPr lang="en-US" dirty="0">
                  <a:solidFill>
                    <a:srgbClr val="0070C0"/>
                  </a:solidFill>
                </a:rPr>
                <a:t>writing </a:t>
              </a:r>
              <a:r>
                <a:rPr lang="en-US" dirty="0">
                  <a:solidFill>
                    <a:srgbClr val="00B050"/>
                  </a:solidFill>
                </a:rPr>
                <a:t>read only memory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Seg fault: </a:t>
              </a:r>
              <a:r>
                <a:rPr lang="en-US" dirty="0">
                  <a:solidFill>
                    <a:srgbClr val="0070C0"/>
                  </a:solidFill>
                </a:rPr>
                <a:t>writing </a:t>
              </a:r>
              <a:r>
                <a:rPr lang="en-US" dirty="0">
                  <a:solidFill>
                    <a:srgbClr val="7030A0"/>
                  </a:solidFill>
                </a:rPr>
                <a:t>unallocated memory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43E37EB-29D2-2F70-A62C-14B939F0FA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3751" y="3833592"/>
              <a:ext cx="815457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E077AA-5881-4926-7C55-CA4394742E13}"/>
              </a:ext>
            </a:extLst>
          </p:cNvPr>
          <p:cNvGrpSpPr/>
          <p:nvPr/>
        </p:nvGrpSpPr>
        <p:grpSpPr>
          <a:xfrm>
            <a:off x="2176357" y="2116048"/>
            <a:ext cx="6565121" cy="1003373"/>
            <a:chOff x="2176357" y="2116048"/>
            <a:chExt cx="6565121" cy="100337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D7EF38E-9FF6-C650-F477-A97E2C85EFDC}"/>
                </a:ext>
              </a:extLst>
            </p:cNvPr>
            <p:cNvGrpSpPr/>
            <p:nvPr/>
          </p:nvGrpSpPr>
          <p:grpSpPr>
            <a:xfrm>
              <a:off x="5347505" y="2738828"/>
              <a:ext cx="3393973" cy="369332"/>
              <a:chOff x="3253751" y="3637123"/>
              <a:chExt cx="3393973" cy="369332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D002EA5-1385-AC3F-893E-D752E67E0442}"/>
                  </a:ext>
                </a:extLst>
              </p:cNvPr>
              <p:cNvSpPr txBox="1"/>
              <p:nvPr/>
            </p:nvSpPr>
            <p:spPr>
              <a:xfrm>
                <a:off x="4060244" y="3637123"/>
                <a:ext cx="2587480" cy="369332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read only string literal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B9E9C8A-51A6-0497-4EA9-C076D79DB2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3751" y="3833592"/>
                <a:ext cx="815457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1AB738-977A-CAD4-21CA-A6FB74EA819D}"/>
                </a:ext>
              </a:extLst>
            </p:cNvPr>
            <p:cNvSpPr txBox="1"/>
            <p:nvPr/>
          </p:nvSpPr>
          <p:spPr>
            <a:xfrm>
              <a:off x="4201883" y="2116048"/>
              <a:ext cx="107112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World\0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6B849C-A2F9-D90A-A586-C6EC110FEAE4}"/>
                </a:ext>
              </a:extLst>
            </p:cNvPr>
            <p:cNvSpPr txBox="1"/>
            <p:nvPr/>
          </p:nvSpPr>
          <p:spPr>
            <a:xfrm>
              <a:off x="2176357" y="2611296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mess4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C0260A9-B542-A737-A1F9-AF5C460D32CA}"/>
                </a:ext>
              </a:extLst>
            </p:cNvPr>
            <p:cNvSpPr txBox="1"/>
            <p:nvPr/>
          </p:nvSpPr>
          <p:spPr>
            <a:xfrm>
              <a:off x="3040696" y="2208381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C98F1B3-7CE7-AC86-5BC3-5EE41D1E57E3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 flipV="1">
              <a:off x="3366170" y="2300714"/>
              <a:ext cx="835713" cy="115884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5F3661-292A-A9B7-DE94-C11C281D9157}"/>
                </a:ext>
              </a:extLst>
            </p:cNvPr>
            <p:cNvSpPr txBox="1"/>
            <p:nvPr/>
          </p:nvSpPr>
          <p:spPr>
            <a:xfrm>
              <a:off x="3040696" y="2577713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540C5B1-044F-87D3-5BCB-52D0C0724C9F}"/>
                </a:ext>
              </a:extLst>
            </p:cNvPr>
            <p:cNvSpPr txBox="1"/>
            <p:nvPr/>
          </p:nvSpPr>
          <p:spPr>
            <a:xfrm>
              <a:off x="4201883" y="2750089"/>
              <a:ext cx="107112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Hello\0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2C26F93-0697-A164-50A8-40FA1E1C4762}"/>
                </a:ext>
              </a:extLst>
            </p:cNvPr>
            <p:cNvCxnSpPr>
              <a:cxnSpLocks/>
            </p:cNvCxnSpPr>
            <p:nvPr/>
          </p:nvCxnSpPr>
          <p:spPr>
            <a:xfrm>
              <a:off x="3366170" y="2738828"/>
              <a:ext cx="835713" cy="19592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646C6AC-79E8-B7E1-2178-5B065FEB14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73010" y="2291402"/>
              <a:ext cx="880988" cy="545389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42901E3-B5F4-7DE8-DA09-AB399879C5F4}"/>
              </a:ext>
            </a:extLst>
          </p:cNvPr>
          <p:cNvGrpSpPr/>
          <p:nvPr/>
        </p:nvGrpSpPr>
        <p:grpSpPr>
          <a:xfrm>
            <a:off x="2176357" y="5149614"/>
            <a:ext cx="5810600" cy="1003373"/>
            <a:chOff x="2176357" y="5149614"/>
            <a:chExt cx="5810600" cy="100337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D31F63-983A-9148-BBBF-9922E67DBACB}"/>
                </a:ext>
              </a:extLst>
            </p:cNvPr>
            <p:cNvSpPr txBox="1"/>
            <p:nvPr/>
          </p:nvSpPr>
          <p:spPr>
            <a:xfrm>
              <a:off x="4201883" y="5149614"/>
              <a:ext cx="107112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World\0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A3F820D-A037-2912-A7E9-DBDEBC64B5BC}"/>
                </a:ext>
              </a:extLst>
            </p:cNvPr>
            <p:cNvSpPr txBox="1"/>
            <p:nvPr/>
          </p:nvSpPr>
          <p:spPr>
            <a:xfrm>
              <a:off x="2176357" y="5644862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mess5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B587769-46BE-DB79-F576-447E5088CE94}"/>
                </a:ext>
              </a:extLst>
            </p:cNvPr>
            <p:cNvSpPr txBox="1"/>
            <p:nvPr/>
          </p:nvSpPr>
          <p:spPr>
            <a:xfrm>
              <a:off x="3040696" y="5241947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19C05EC-245A-87AA-5E94-E4593B9791B7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 flipV="1">
              <a:off x="3366170" y="5334280"/>
              <a:ext cx="835713" cy="115884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58DD278-9369-ADA6-EF77-AE5AC733DA77}"/>
                </a:ext>
              </a:extLst>
            </p:cNvPr>
            <p:cNvSpPr txBox="1"/>
            <p:nvPr/>
          </p:nvSpPr>
          <p:spPr>
            <a:xfrm>
              <a:off x="3040696" y="5611279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1866D43-CD31-6B28-BF6A-E1A1FBE68B19}"/>
                </a:ext>
              </a:extLst>
            </p:cNvPr>
            <p:cNvSpPr txBox="1"/>
            <p:nvPr/>
          </p:nvSpPr>
          <p:spPr>
            <a:xfrm>
              <a:off x="4201883" y="5783655"/>
              <a:ext cx="107112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Hello\0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D880C47-DA26-83BE-16FB-A8742066BEE0}"/>
                </a:ext>
              </a:extLst>
            </p:cNvPr>
            <p:cNvCxnSpPr>
              <a:cxnSpLocks/>
            </p:cNvCxnSpPr>
            <p:nvPr/>
          </p:nvCxnSpPr>
          <p:spPr>
            <a:xfrm>
              <a:off x="3366170" y="5772394"/>
              <a:ext cx="835713" cy="19592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3B780C0-3786-A761-E460-7FA1F7B3ABFE}"/>
                </a:ext>
              </a:extLst>
            </p:cNvPr>
            <p:cNvGrpSpPr/>
            <p:nvPr/>
          </p:nvGrpSpPr>
          <p:grpSpPr>
            <a:xfrm>
              <a:off x="5289623" y="5714514"/>
              <a:ext cx="2697334" cy="369332"/>
              <a:chOff x="3253751" y="3637123"/>
              <a:chExt cx="2697334" cy="369332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6F091D1-FB65-ED7C-B583-619B9CD67916}"/>
                  </a:ext>
                </a:extLst>
              </p:cNvPr>
              <p:cNvSpPr txBox="1"/>
              <p:nvPr/>
            </p:nvSpPr>
            <p:spPr>
              <a:xfrm>
                <a:off x="4060244" y="3637123"/>
                <a:ext cx="1890841" cy="369332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mutable string</a:t>
                </a: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E86B04BF-F217-629C-15E3-44CEA18089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3751" y="3833592"/>
                <a:ext cx="815457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FCCB7E6-3F7E-C8CB-7F5F-D762541ADB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39317" y="5334280"/>
              <a:ext cx="840186" cy="461665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6087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7" grpId="0"/>
      <p:bldP spid="3" grpId="0" animBg="1"/>
      <p:bldP spid="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F1E4FB-F894-4C48-A248-38880F6A5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16" y="-125933"/>
            <a:ext cx="10515600" cy="715294"/>
          </a:xfrm>
        </p:spPr>
        <p:txBody>
          <a:bodyPr/>
          <a:lstStyle/>
          <a:p>
            <a:r>
              <a:rPr lang="en-US" dirty="0"/>
              <a:t>Pointer Array to Mutable Strings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B1745F-7C75-8F44-A505-74355D8BBB7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07996" y="680668"/>
            <a:ext cx="4307390" cy="216799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Make an </a:t>
            </a:r>
            <a:r>
              <a:rPr lang="en-US" sz="2200" dirty="0">
                <a:solidFill>
                  <a:srgbClr val="2C895B"/>
                </a:solidFill>
              </a:rPr>
              <a:t>array of pointers </a:t>
            </a:r>
            <a:r>
              <a:rPr lang="en-US" sz="2200" dirty="0"/>
              <a:t>to </a:t>
            </a:r>
            <a:r>
              <a:rPr lang="en-US" sz="2200" dirty="0">
                <a:solidFill>
                  <a:srgbClr val="FF0000"/>
                </a:solidFill>
              </a:rPr>
              <a:t>mutable strings </a:t>
            </a:r>
            <a:r>
              <a:rPr lang="en-US" sz="2200" dirty="0"/>
              <a:t>requires using a </a:t>
            </a:r>
            <a:r>
              <a:rPr lang="en-US" sz="2200" dirty="0">
                <a:solidFill>
                  <a:srgbClr val="7030A0"/>
                </a:solidFill>
              </a:rPr>
              <a:t>cast to an array (char [ ]) </a:t>
            </a:r>
          </a:p>
          <a:p>
            <a:r>
              <a:rPr lang="en-US" sz="2200" dirty="0"/>
              <a:t>Add a NULL sentinel at the end to indicate the end of the array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6766AB2-1051-AF47-AC43-A2A9B762B4C0}"/>
              </a:ext>
            </a:extLst>
          </p:cNvPr>
          <p:cNvSpPr/>
          <p:nvPr/>
        </p:nvSpPr>
        <p:spPr bwMode="auto">
          <a:xfrm>
            <a:off x="723322" y="2943173"/>
            <a:ext cx="7630319" cy="3618992"/>
          </a:xfrm>
          <a:prstGeom prst="roundRect">
            <a:avLst>
              <a:gd name="adj" fmla="val 889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("%c\n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*(*(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 + 1));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("%s\n", 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prints string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for (int j = 0;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*(*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j);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(*(*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j));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char in string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 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('\n');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 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39DC8C-32EC-2C4A-A014-150D3CE12847}"/>
              </a:ext>
            </a:extLst>
          </p:cNvPr>
          <p:cNvSpPr txBox="1"/>
          <p:nvPr/>
        </p:nvSpPr>
        <p:spPr>
          <a:xfrm>
            <a:off x="8655957" y="4546396"/>
            <a:ext cx="1750878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Menlo" panose="020B0609030804020204" pitchFamily="49" charset="0"/>
              </a:rPr>
              <a:t>%./</a:t>
            </a:r>
            <a:r>
              <a:rPr lang="en-US" sz="2000" dirty="0" err="1">
                <a:solidFill>
                  <a:schemeClr val="tx2"/>
                </a:solidFill>
                <a:latin typeface="Menlo" panose="020B0609030804020204" pitchFamily="49" charset="0"/>
              </a:rPr>
              <a:t>a.out</a:t>
            </a:r>
            <a:endParaRPr lang="en-US" sz="2000" dirty="0">
              <a:solidFill>
                <a:schemeClr val="tx2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</a:p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endParaRPr lang="en-US" sz="22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fgh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fgh</a:t>
            </a:r>
            <a:endParaRPr lang="en-US" sz="22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47D19-38FE-DE4E-9FB1-71DA658EA51B}"/>
              </a:ext>
            </a:extLst>
          </p:cNvPr>
          <p:cNvSpPr txBox="1"/>
          <p:nvPr/>
        </p:nvSpPr>
        <p:spPr>
          <a:xfrm>
            <a:off x="10210701" y="3931237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89387F-56C2-A443-9D37-F4D337432753}"/>
              </a:ext>
            </a:extLst>
          </p:cNvPr>
          <p:cNvSpPr txBox="1"/>
          <p:nvPr/>
        </p:nvSpPr>
        <p:spPr>
          <a:xfrm>
            <a:off x="8944006" y="3184871"/>
            <a:ext cx="926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low </a:t>
            </a:r>
          </a:p>
          <a:p>
            <a:r>
              <a:rPr lang="en-US" sz="1600" dirty="0"/>
              <a:t>memory</a:t>
            </a:r>
          </a:p>
        </p:txBody>
      </p:sp>
      <p:graphicFrame>
        <p:nvGraphicFramePr>
          <p:cNvPr id="18" name="Table 5">
            <a:extLst>
              <a:ext uri="{FF2B5EF4-FFF2-40B4-BE49-F238E27FC236}">
                <a16:creationId xmlns:a16="http://schemas.microsoft.com/office/drawing/2014/main" id="{3C16D86B-E842-9E47-9755-FAD0A156BE78}"/>
              </a:ext>
            </a:extLst>
          </p:cNvPr>
          <p:cNvGraphicFramePr>
            <a:graphicFrameLocks noGrp="1"/>
          </p:cNvGraphicFramePr>
          <p:nvPr/>
        </p:nvGraphicFramePr>
        <p:xfrm>
          <a:off x="8983479" y="2386159"/>
          <a:ext cx="547917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451953D-8915-A243-8A5A-353A36EBE8EF}"/>
              </a:ext>
            </a:extLst>
          </p:cNvPr>
          <p:cNvSpPr txBox="1"/>
          <p:nvPr/>
        </p:nvSpPr>
        <p:spPr>
          <a:xfrm>
            <a:off x="8187311" y="238766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aos</a:t>
            </a:r>
            <a:r>
              <a:rPr lang="en-US" dirty="0"/>
              <a:t>[1]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47659-47D5-214F-85C2-D772174ED28F}"/>
              </a:ext>
            </a:extLst>
          </p:cNvPr>
          <p:cNvSpPr txBox="1"/>
          <p:nvPr/>
        </p:nvSpPr>
        <p:spPr>
          <a:xfrm>
            <a:off x="8259527" y="274779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aos</a:t>
            </a:r>
            <a:r>
              <a:rPr lang="en-US" dirty="0"/>
              <a:t>[0]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AA8B43-A8AD-554F-9D5F-23D3FB100D5B}"/>
              </a:ext>
            </a:extLst>
          </p:cNvPr>
          <p:cNvSpPr txBox="1"/>
          <p:nvPr/>
        </p:nvSpPr>
        <p:spPr>
          <a:xfrm>
            <a:off x="10210701" y="3564998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9BCF26-B492-9549-908F-AE4CEAB2068A}"/>
              </a:ext>
            </a:extLst>
          </p:cNvPr>
          <p:cNvSpPr txBox="1"/>
          <p:nvPr/>
        </p:nvSpPr>
        <p:spPr>
          <a:xfrm>
            <a:off x="10210330" y="3219903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6B4A9C-51A0-5A4D-A2D6-25E2F6207616}"/>
              </a:ext>
            </a:extLst>
          </p:cNvPr>
          <p:cNvSpPr txBox="1"/>
          <p:nvPr/>
        </p:nvSpPr>
        <p:spPr>
          <a:xfrm>
            <a:off x="10210330" y="2850571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454613-192F-6846-91AC-EA2105B11E59}"/>
              </a:ext>
            </a:extLst>
          </p:cNvPr>
          <p:cNvSpPr txBox="1"/>
          <p:nvPr/>
        </p:nvSpPr>
        <p:spPr>
          <a:xfrm>
            <a:off x="10210330" y="2479332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75D268-D6B3-AE4F-8417-5CC1DCD58625}"/>
              </a:ext>
            </a:extLst>
          </p:cNvPr>
          <p:cNvSpPr txBox="1"/>
          <p:nvPr/>
        </p:nvSpPr>
        <p:spPr>
          <a:xfrm>
            <a:off x="10210700" y="2122119"/>
            <a:ext cx="42468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\0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D4ECD8-6B4D-9745-AAA0-8C96F7FC4DA2}"/>
              </a:ext>
            </a:extLst>
          </p:cNvPr>
          <p:cNvSpPr txBox="1"/>
          <p:nvPr/>
        </p:nvSpPr>
        <p:spPr>
          <a:xfrm>
            <a:off x="10210701" y="1371328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7C3072-2B44-444C-AD71-D03C79A4215E}"/>
              </a:ext>
            </a:extLst>
          </p:cNvPr>
          <p:cNvSpPr txBox="1"/>
          <p:nvPr/>
        </p:nvSpPr>
        <p:spPr>
          <a:xfrm>
            <a:off x="10210701" y="996536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03E5E09-B719-1546-B84F-B5C2BFDA03EB}"/>
              </a:ext>
            </a:extLst>
          </p:cNvPr>
          <p:cNvSpPr txBox="1"/>
          <p:nvPr/>
        </p:nvSpPr>
        <p:spPr>
          <a:xfrm>
            <a:off x="10210701" y="625256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03086F-E277-444D-9707-CBCF36FEFA6A}"/>
              </a:ext>
            </a:extLst>
          </p:cNvPr>
          <p:cNvSpPr txBox="1"/>
          <p:nvPr/>
        </p:nvSpPr>
        <p:spPr>
          <a:xfrm>
            <a:off x="10211072" y="268325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\0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57DA1AB-2544-B44A-9E2F-4247B335BD24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9232758" y="1555994"/>
            <a:ext cx="977943" cy="1066953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F40F575-BE6B-E149-B681-29D51AAB97D6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9257113" y="2943173"/>
            <a:ext cx="953588" cy="117273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0E318D5-B3B0-A74B-A8F1-E1E28AC5186A}"/>
              </a:ext>
            </a:extLst>
          </p:cNvPr>
          <p:cNvSpPr txBox="1"/>
          <p:nvPr/>
        </p:nvSpPr>
        <p:spPr>
          <a:xfrm>
            <a:off x="10644230" y="284047"/>
            <a:ext cx="1290738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+3</a:t>
            </a:r>
          </a:p>
          <a:p>
            <a:endParaRPr lang="en-US" sz="700" dirty="0"/>
          </a:p>
          <a:p>
            <a:r>
              <a:rPr lang="en-US" sz="1600" dirty="0"/>
              <a:t>+2</a:t>
            </a:r>
          </a:p>
          <a:p>
            <a:endParaRPr lang="en-US" sz="700" dirty="0"/>
          </a:p>
          <a:p>
            <a:r>
              <a:rPr lang="en-US" sz="1600" dirty="0"/>
              <a:t>+1</a:t>
            </a:r>
          </a:p>
          <a:p>
            <a:endParaRPr lang="en-US" sz="1600" dirty="0"/>
          </a:p>
          <a:p>
            <a:r>
              <a:rPr lang="en-US" sz="1600" dirty="0"/>
              <a:t>low memory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59AA9A-5DAA-4142-937B-603E84B43668}"/>
              </a:ext>
            </a:extLst>
          </p:cNvPr>
          <p:cNvSpPr txBox="1"/>
          <p:nvPr/>
        </p:nvSpPr>
        <p:spPr>
          <a:xfrm>
            <a:off x="10644230" y="2147917"/>
            <a:ext cx="1290738" cy="2323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+5</a:t>
            </a:r>
          </a:p>
          <a:p>
            <a:endParaRPr lang="en-US" sz="800" dirty="0"/>
          </a:p>
          <a:p>
            <a:r>
              <a:rPr lang="en-US" sz="1600" dirty="0"/>
              <a:t>+4</a:t>
            </a:r>
          </a:p>
          <a:p>
            <a:endParaRPr lang="en-US" sz="900" dirty="0"/>
          </a:p>
          <a:p>
            <a:r>
              <a:rPr lang="en-US" sz="1600" dirty="0"/>
              <a:t>+3</a:t>
            </a:r>
          </a:p>
          <a:p>
            <a:endParaRPr lang="en-US" sz="700" dirty="0"/>
          </a:p>
          <a:p>
            <a:r>
              <a:rPr lang="en-US" sz="1600" dirty="0"/>
              <a:t>+2</a:t>
            </a:r>
          </a:p>
          <a:p>
            <a:endParaRPr lang="en-US" sz="700" dirty="0"/>
          </a:p>
          <a:p>
            <a:r>
              <a:rPr lang="en-US" sz="1600" dirty="0"/>
              <a:t>+1</a:t>
            </a:r>
          </a:p>
          <a:p>
            <a:endParaRPr lang="en-US" sz="1600" dirty="0"/>
          </a:p>
          <a:p>
            <a:r>
              <a:rPr lang="en-US" sz="1600" dirty="0"/>
              <a:t>low memory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A6E78F9-5426-AA4C-892A-540929D67F7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5D9FDF7-CF92-864E-853D-7451E81A27ED}"/>
              </a:ext>
            </a:extLst>
          </p:cNvPr>
          <p:cNvSpPr/>
          <p:nvPr/>
        </p:nvSpPr>
        <p:spPr bwMode="auto">
          <a:xfrm>
            <a:off x="4732150" y="552914"/>
            <a:ext cx="3472036" cy="2070033"/>
          </a:xfrm>
          <a:prstGeom prst="roundRect">
            <a:avLst>
              <a:gd name="adj" fmla="val 889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=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{"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"},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{"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"},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*)  {NULL}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9AA799-E620-B047-B171-22C40376763B}"/>
              </a:ext>
            </a:extLst>
          </p:cNvPr>
          <p:cNvSpPr txBox="1"/>
          <p:nvPr/>
        </p:nvSpPr>
        <p:spPr>
          <a:xfrm>
            <a:off x="7896803" y="3517807"/>
            <a:ext cx="63548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ptc</a:t>
            </a:r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BD52A2E-1FED-5E40-AD63-1543CB9BBC95}"/>
              </a:ext>
            </a:extLst>
          </p:cNvPr>
          <p:cNvCxnSpPr>
            <a:cxnSpLocks/>
          </p:cNvCxnSpPr>
          <p:nvPr/>
        </p:nvCxnSpPr>
        <p:spPr>
          <a:xfrm flipV="1">
            <a:off x="8523560" y="3117129"/>
            <a:ext cx="459919" cy="56390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98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4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95949F-8583-C84D-ABF0-0C233BEEE52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85939" y="655773"/>
            <a:ext cx="11919414" cy="589369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		</a:t>
            </a:r>
            <a:br>
              <a:rPr lang="en-US" sz="2200" dirty="0"/>
            </a:br>
            <a:r>
              <a:rPr lang="en-US" sz="2200" dirty="0"/>
              <a:t>How to access: </a:t>
            </a:r>
            <a:r>
              <a:rPr lang="en-US" sz="22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[1][1] </a:t>
            </a:r>
            <a:r>
              <a:rPr lang="en-US" sz="2200" dirty="0"/>
              <a:t>is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*(*(</a:t>
            </a:r>
            <a:r>
              <a:rPr lang="en-US" sz="22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 + 1) </a:t>
            </a:r>
            <a:r>
              <a:rPr lang="en-US" sz="2200" dirty="0"/>
              <a:t>which contains '</a:t>
            </a:r>
            <a:r>
              <a:rPr lang="en-US" sz="2200" b="1" dirty="0">
                <a:solidFill>
                  <a:srgbClr val="FF0000"/>
                </a:solidFill>
              </a:rPr>
              <a:t>n</a:t>
            </a:r>
            <a:r>
              <a:rPr lang="en-US" sz="2200" dirty="0"/>
              <a:t>’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its address is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(*(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+ 1)</a:t>
            </a:r>
            <a:endParaRPr lang="en-US" sz="2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AE1230-5953-BE4C-9EB8-C61F935F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925" y="128712"/>
            <a:ext cx="11188149" cy="468643"/>
          </a:xfrm>
        </p:spPr>
        <p:txBody>
          <a:bodyPr/>
          <a:lstStyle/>
          <a:p>
            <a:r>
              <a:rPr lang="en-US" dirty="0"/>
              <a:t>Pointer Array to Strings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EDD4D-5AD0-1C4C-8A60-D9CAEB7C1F8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2ABA2DF-211F-1C4F-8BF4-9D8C08F2DBE6}"/>
              </a:ext>
            </a:extLst>
          </p:cNvPr>
          <p:cNvGraphicFramePr>
            <a:graphicFrameLocks noGrp="1"/>
          </p:cNvGraphicFramePr>
          <p:nvPr/>
        </p:nvGraphicFramePr>
        <p:xfrm>
          <a:off x="2851425" y="2484964"/>
          <a:ext cx="1781092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547917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85258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B2CD370-B32C-3F44-8FD3-700AAE02EA75}"/>
              </a:ext>
            </a:extLst>
          </p:cNvPr>
          <p:cNvGraphicFramePr>
            <a:graphicFrameLocks noGrp="1"/>
          </p:cNvGraphicFramePr>
          <p:nvPr/>
        </p:nvGraphicFramePr>
        <p:xfrm>
          <a:off x="2881702" y="2043065"/>
          <a:ext cx="691634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6103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664920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555110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343415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  <a:gridCol w="340968">
                  <a:extLst>
                    <a:ext uri="{9D8B030D-6E8A-4147-A177-3AD203B41FA5}">
                      <a16:colId xmlns:a16="http://schemas.microsoft.com/office/drawing/2014/main" val="1088231538"/>
                    </a:ext>
                  </a:extLst>
                </a:gridCol>
                <a:gridCol w="476103">
                  <a:extLst>
                    <a:ext uri="{9D8B030D-6E8A-4147-A177-3AD203B41FA5}">
                      <a16:colId xmlns:a16="http://schemas.microsoft.com/office/drawing/2014/main" val="3273975343"/>
                    </a:ext>
                  </a:extLst>
                </a:gridCol>
                <a:gridCol w="476103">
                  <a:extLst>
                    <a:ext uri="{9D8B030D-6E8A-4147-A177-3AD203B41FA5}">
                      <a16:colId xmlns:a16="http://schemas.microsoft.com/office/drawing/2014/main" val="742915555"/>
                    </a:ext>
                  </a:extLst>
                </a:gridCol>
                <a:gridCol w="476103">
                  <a:extLst>
                    <a:ext uri="{9D8B030D-6E8A-4147-A177-3AD203B41FA5}">
                      <a16:colId xmlns:a16="http://schemas.microsoft.com/office/drawing/2014/main" val="1492702833"/>
                    </a:ext>
                  </a:extLst>
                </a:gridCol>
                <a:gridCol w="476103">
                  <a:extLst>
                    <a:ext uri="{9D8B030D-6E8A-4147-A177-3AD203B41FA5}">
                      <a16:colId xmlns:a16="http://schemas.microsoft.com/office/drawing/2014/main" val="3028273580"/>
                    </a:ext>
                  </a:extLst>
                </a:gridCol>
                <a:gridCol w="476103">
                  <a:extLst>
                    <a:ext uri="{9D8B030D-6E8A-4147-A177-3AD203B41FA5}">
                      <a16:colId xmlns:a16="http://schemas.microsoft.com/office/drawing/2014/main" val="805858670"/>
                    </a:ext>
                  </a:extLst>
                </a:gridCol>
                <a:gridCol w="635015">
                  <a:extLst>
                    <a:ext uri="{9D8B030D-6E8A-4147-A177-3AD203B41FA5}">
                      <a16:colId xmlns:a16="http://schemas.microsoft.com/office/drawing/2014/main" val="4054502719"/>
                    </a:ext>
                  </a:extLst>
                </a:gridCol>
                <a:gridCol w="317191">
                  <a:extLst>
                    <a:ext uri="{9D8B030D-6E8A-4147-A177-3AD203B41FA5}">
                      <a16:colId xmlns:a16="http://schemas.microsoft.com/office/drawing/2014/main" val="670834056"/>
                    </a:ext>
                  </a:extLst>
                </a:gridCol>
                <a:gridCol w="476103">
                  <a:extLst>
                    <a:ext uri="{9D8B030D-6E8A-4147-A177-3AD203B41FA5}">
                      <a16:colId xmlns:a16="http://schemas.microsoft.com/office/drawing/2014/main" val="407368849"/>
                    </a:ext>
                  </a:extLst>
                </a:gridCol>
                <a:gridCol w="727007">
                  <a:extLst>
                    <a:ext uri="{9D8B030D-6E8A-4147-A177-3AD203B41FA5}">
                      <a16:colId xmlns:a16="http://schemas.microsoft.com/office/drawing/2014/main" val="36263528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6CC1D751-7631-3D4E-AA33-2026F567C014}"/>
              </a:ext>
            </a:extLst>
          </p:cNvPr>
          <p:cNvGraphicFramePr>
            <a:graphicFrameLocks noGrp="1"/>
          </p:cNvGraphicFramePr>
          <p:nvPr/>
        </p:nvGraphicFramePr>
        <p:xfrm>
          <a:off x="1562265" y="2032818"/>
          <a:ext cx="547917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B45E00FA-2B2F-AD46-B839-E85925030218}"/>
              </a:ext>
            </a:extLst>
          </p:cNvPr>
          <p:cNvGrpSpPr/>
          <p:nvPr/>
        </p:nvGrpSpPr>
        <p:grpSpPr>
          <a:xfrm>
            <a:off x="1837756" y="2228417"/>
            <a:ext cx="1043947" cy="380305"/>
            <a:chOff x="1837756" y="2228417"/>
            <a:chExt cx="1043947" cy="380305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89545C-A9FD-354D-9E9D-BAE8A278ADAA}"/>
                </a:ext>
              </a:extLst>
            </p:cNvPr>
            <p:cNvCxnSpPr>
              <a:cxnSpLocks/>
            </p:cNvCxnSpPr>
            <p:nvPr/>
          </p:nvCxnSpPr>
          <p:spPr>
            <a:xfrm>
              <a:off x="1919437" y="2608578"/>
              <a:ext cx="962266" cy="14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C0875AF-6F47-E549-B908-8AD1BB41975C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1837756" y="2228417"/>
              <a:ext cx="1043946" cy="6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324470-5BF1-3C44-BB73-D5F9BA75E1D9}"/>
              </a:ext>
            </a:extLst>
          </p:cNvPr>
          <p:cNvGrpSpPr/>
          <p:nvPr/>
        </p:nvGrpSpPr>
        <p:grpSpPr>
          <a:xfrm>
            <a:off x="763450" y="1975873"/>
            <a:ext cx="814023" cy="725022"/>
            <a:chOff x="200479" y="3177439"/>
            <a:chExt cx="814023" cy="72502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21CB1D-6F7B-7646-B950-9BF4A0724985}"/>
                </a:ext>
              </a:extLst>
            </p:cNvPr>
            <p:cNvSpPr txBox="1"/>
            <p:nvPr/>
          </p:nvSpPr>
          <p:spPr>
            <a:xfrm>
              <a:off x="201459" y="31774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7030A0"/>
                  </a:solidFill>
                </a:rPr>
                <a:t>aos</a:t>
              </a:r>
              <a:r>
                <a:rPr lang="en-US" dirty="0">
                  <a:solidFill>
                    <a:srgbClr val="7030A0"/>
                  </a:solidFill>
                </a:rPr>
                <a:t>[1]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6D8CCC-FE38-F844-913B-5467D6F7587E}"/>
                </a:ext>
              </a:extLst>
            </p:cNvPr>
            <p:cNvSpPr txBox="1"/>
            <p:nvPr/>
          </p:nvSpPr>
          <p:spPr>
            <a:xfrm>
              <a:off x="200479" y="353312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7030A0"/>
                  </a:solidFill>
                </a:rPr>
                <a:t>aos</a:t>
              </a:r>
              <a:r>
                <a:rPr lang="en-US" dirty="0">
                  <a:solidFill>
                    <a:srgbClr val="7030A0"/>
                  </a:solidFill>
                </a:rPr>
                <a:t>[0]</a:t>
              </a:r>
            </a:p>
          </p:txBody>
        </p:sp>
      </p:grpSp>
      <p:graphicFrame>
        <p:nvGraphicFramePr>
          <p:cNvPr id="18" name="Table 5">
            <a:extLst>
              <a:ext uri="{FF2B5EF4-FFF2-40B4-BE49-F238E27FC236}">
                <a16:creationId xmlns:a16="http://schemas.microsoft.com/office/drawing/2014/main" id="{FE5AAA47-73EC-6C1B-9523-E85A3916591A}"/>
              </a:ext>
            </a:extLst>
          </p:cNvPr>
          <p:cNvGraphicFramePr>
            <a:graphicFrameLocks noGrp="1"/>
          </p:cNvGraphicFramePr>
          <p:nvPr/>
        </p:nvGraphicFramePr>
        <p:xfrm>
          <a:off x="3287493" y="3814090"/>
          <a:ext cx="547917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EEDA6C4D-0601-BF61-2B66-96DD998956A5}"/>
              </a:ext>
            </a:extLst>
          </p:cNvPr>
          <p:cNvGraphicFramePr>
            <a:graphicFrameLocks noGrp="1"/>
          </p:cNvGraphicFramePr>
          <p:nvPr/>
        </p:nvGraphicFramePr>
        <p:xfrm>
          <a:off x="5169898" y="3834921"/>
          <a:ext cx="3040542" cy="3353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0135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760135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950672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569600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</a:tblGrid>
              <a:tr h="335389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</a:tbl>
          </a:graphicData>
        </a:graphic>
      </p:graphicFrame>
      <p:grpSp>
        <p:nvGrpSpPr>
          <p:cNvPr id="49" name="Group 48">
            <a:extLst>
              <a:ext uri="{FF2B5EF4-FFF2-40B4-BE49-F238E27FC236}">
                <a16:creationId xmlns:a16="http://schemas.microsoft.com/office/drawing/2014/main" id="{8AF346BE-72DB-E634-AF32-AF4F2992D959}"/>
              </a:ext>
            </a:extLst>
          </p:cNvPr>
          <p:cNvGrpSpPr/>
          <p:nvPr/>
        </p:nvGrpSpPr>
        <p:grpSpPr>
          <a:xfrm>
            <a:off x="2535893" y="3829359"/>
            <a:ext cx="817853" cy="691342"/>
            <a:chOff x="1843693" y="4219985"/>
            <a:chExt cx="817853" cy="69134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A1F146-C243-D250-9D7F-E1D60D2F5F97}"/>
                </a:ext>
              </a:extLst>
            </p:cNvPr>
            <p:cNvSpPr txBox="1"/>
            <p:nvPr/>
          </p:nvSpPr>
          <p:spPr>
            <a:xfrm>
              <a:off x="1843693" y="4219985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aos+1</a:t>
              </a:r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70AD87-468B-C098-B06A-E6AC5536395E}"/>
                </a:ext>
              </a:extLst>
            </p:cNvPr>
            <p:cNvSpPr txBox="1"/>
            <p:nvPr/>
          </p:nvSpPr>
          <p:spPr>
            <a:xfrm>
              <a:off x="2059934" y="4541995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aos</a:t>
              </a:r>
              <a:endParaRPr lang="en-US" dirty="0"/>
            </a:p>
          </p:txBody>
        </p:sp>
      </p:grpSp>
      <p:graphicFrame>
        <p:nvGraphicFramePr>
          <p:cNvPr id="29" name="Table 5">
            <a:extLst>
              <a:ext uri="{FF2B5EF4-FFF2-40B4-BE49-F238E27FC236}">
                <a16:creationId xmlns:a16="http://schemas.microsoft.com/office/drawing/2014/main" id="{9A8C6B5D-2110-B436-C4E3-F827F65247B2}"/>
              </a:ext>
            </a:extLst>
          </p:cNvPr>
          <p:cNvGraphicFramePr>
            <a:graphicFrameLocks noGrp="1"/>
          </p:cNvGraphicFramePr>
          <p:nvPr/>
        </p:nvGraphicFramePr>
        <p:xfrm>
          <a:off x="4463208" y="5630574"/>
          <a:ext cx="1781092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547917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85258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7A12980-8F33-FD12-11F7-15AB86950780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3546023" y="4337590"/>
            <a:ext cx="917185" cy="14784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697D27A-FD03-1E53-C151-1ADAE24F57C6}"/>
              </a:ext>
            </a:extLst>
          </p:cNvPr>
          <p:cNvGrpSpPr/>
          <p:nvPr/>
        </p:nvGrpSpPr>
        <p:grpSpPr>
          <a:xfrm>
            <a:off x="4223591" y="5105779"/>
            <a:ext cx="2781472" cy="1447583"/>
            <a:chOff x="4236291" y="5105779"/>
            <a:chExt cx="2781472" cy="144758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D6382A-9A4D-8F85-8F24-09C330E749A7}"/>
                </a:ext>
              </a:extLst>
            </p:cNvPr>
            <p:cNvSpPr txBox="1"/>
            <p:nvPr/>
          </p:nvSpPr>
          <p:spPr>
            <a:xfrm>
              <a:off x="4236291" y="6184030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aos</a:t>
              </a:r>
              <a:endParaRPr lang="en-US" dirty="0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6343497-E041-E541-B20B-9294E33AC1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8049" y="6013750"/>
              <a:ext cx="0" cy="2409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C915725-9475-8F5B-2885-25E6E07CD540}"/>
                </a:ext>
              </a:extLst>
            </p:cNvPr>
            <p:cNvSpPr txBox="1"/>
            <p:nvPr/>
          </p:nvSpPr>
          <p:spPr>
            <a:xfrm>
              <a:off x="4915863" y="5105779"/>
              <a:ext cx="15776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aos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</a:t>
              </a:r>
              <a:endParaRPr lang="en-US" dirty="0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F4F1B93-1436-A618-F471-55770F9B6EB6}"/>
                </a:ext>
              </a:extLst>
            </p:cNvPr>
            <p:cNvCxnSpPr>
              <a:cxnSpLocks/>
            </p:cNvCxnSpPr>
            <p:nvPr/>
          </p:nvCxnSpPr>
          <p:spPr>
            <a:xfrm>
              <a:off x="5229873" y="5443573"/>
              <a:ext cx="0" cy="1870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4E6873C-6C9F-5DCE-E3C5-3C5F3874840F}"/>
                </a:ext>
              </a:extLst>
            </p:cNvPr>
            <p:cNvSpPr txBox="1"/>
            <p:nvPr/>
          </p:nvSpPr>
          <p:spPr>
            <a:xfrm>
              <a:off x="5440087" y="6176708"/>
              <a:ext cx="15776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aos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</a:t>
              </a:r>
              <a:endParaRPr lang="en-US" dirty="0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4C5B942-D3D5-8CE1-9BBD-EE7424EB13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1845" y="6006428"/>
              <a:ext cx="0" cy="2409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0538D59-EF54-25CE-8C22-085D8DB40B20}"/>
              </a:ext>
            </a:extLst>
          </p:cNvPr>
          <p:cNvGrpSpPr/>
          <p:nvPr/>
        </p:nvGrpSpPr>
        <p:grpSpPr>
          <a:xfrm>
            <a:off x="3581667" y="3315890"/>
            <a:ext cx="6323442" cy="1443073"/>
            <a:chOff x="2863002" y="3308945"/>
            <a:chExt cx="6323442" cy="144307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F6FE86-6B64-0929-D61E-F1AC5796F345}"/>
                </a:ext>
              </a:extLst>
            </p:cNvPr>
            <p:cNvSpPr txBox="1"/>
            <p:nvPr/>
          </p:nvSpPr>
          <p:spPr>
            <a:xfrm rot="21440690">
              <a:off x="3080621" y="3370697"/>
              <a:ext cx="13244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*(aos+1)</a:t>
              </a:r>
            </a:p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(address)</a:t>
              </a:r>
              <a:endParaRPr lang="en-US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C9875E8-9222-EBF5-F743-E0230B134A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3002" y="3980103"/>
              <a:ext cx="1576803" cy="517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695CEFD-80D0-BBB0-FDE1-305AA02ACC51}"/>
                </a:ext>
              </a:extLst>
            </p:cNvPr>
            <p:cNvSpPr txBox="1"/>
            <p:nvPr/>
          </p:nvSpPr>
          <p:spPr>
            <a:xfrm>
              <a:off x="4490448" y="3348370"/>
              <a:ext cx="221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 *(aos+1) + 1)</a:t>
              </a:r>
              <a:endParaRPr lang="en-US" dirty="0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D7D2871-B672-4A15-6EC7-4596D0410CF2}"/>
                </a:ext>
              </a:extLst>
            </p:cNvPr>
            <p:cNvCxnSpPr>
              <a:cxnSpLocks/>
            </p:cNvCxnSpPr>
            <p:nvPr/>
          </p:nvCxnSpPr>
          <p:spPr>
            <a:xfrm>
              <a:off x="5590198" y="3678271"/>
              <a:ext cx="0" cy="1870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CC3464A-0979-EE1C-9E11-BE17D9F8CE54}"/>
                </a:ext>
              </a:extLst>
            </p:cNvPr>
            <p:cNvSpPr txBox="1"/>
            <p:nvPr/>
          </p:nvSpPr>
          <p:spPr>
            <a:xfrm>
              <a:off x="4236291" y="4382686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**(aos+1)</a:t>
              </a:r>
              <a:endParaRPr lang="en-US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910325D-F05C-DB98-CDD4-81561A8B5C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3778" y="4167740"/>
              <a:ext cx="0" cy="2409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10401-AFC3-4FC6-1FD5-FEBB8FADDDC2}"/>
                </a:ext>
              </a:extLst>
            </p:cNvPr>
            <p:cNvSpPr txBox="1"/>
            <p:nvPr/>
          </p:nvSpPr>
          <p:spPr>
            <a:xfrm>
              <a:off x="6052980" y="4336035"/>
              <a:ext cx="221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 *(aos+1) + 2)</a:t>
              </a:r>
              <a:endParaRPr lang="en-US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E185687-EFB2-26CD-6B6C-A85E7FDCD7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4738" y="4165755"/>
              <a:ext cx="0" cy="2409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24BA974-8288-9D5F-80ED-854A2FA12DFB}"/>
                </a:ext>
              </a:extLst>
            </p:cNvPr>
            <p:cNvSpPr txBox="1"/>
            <p:nvPr/>
          </p:nvSpPr>
          <p:spPr>
            <a:xfrm>
              <a:off x="6975582" y="3308945"/>
              <a:ext cx="221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 *(aos+1) + 3)</a:t>
              </a:r>
              <a:endParaRPr lang="en-US" dirty="0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733161B-7C5F-42C9-84BF-BA82628CBBCF}"/>
                </a:ext>
              </a:extLst>
            </p:cNvPr>
            <p:cNvCxnSpPr>
              <a:cxnSpLocks/>
            </p:cNvCxnSpPr>
            <p:nvPr/>
          </p:nvCxnSpPr>
          <p:spPr>
            <a:xfrm>
              <a:off x="7353168" y="3663693"/>
              <a:ext cx="0" cy="1870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2B05C198-B075-DB72-01FD-900BF2ED5347}"/>
              </a:ext>
            </a:extLst>
          </p:cNvPr>
          <p:cNvSpPr txBox="1"/>
          <p:nvPr/>
        </p:nvSpPr>
        <p:spPr>
          <a:xfrm rot="3240158">
            <a:off x="3102507" y="5016711"/>
            <a:ext cx="1324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endParaRPr lang="en-US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(address)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4AA31B0-A343-3AE4-26BF-7FE503362EC6}"/>
              </a:ext>
            </a:extLst>
          </p:cNvPr>
          <p:cNvGrpSpPr/>
          <p:nvPr/>
        </p:nvGrpSpPr>
        <p:grpSpPr>
          <a:xfrm>
            <a:off x="339359" y="2700895"/>
            <a:ext cx="2412775" cy="3595068"/>
            <a:chOff x="352497" y="2711732"/>
            <a:chExt cx="2412775" cy="359506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A07AF5-5DE4-356E-B3DC-16AB7B97CD93}"/>
                </a:ext>
              </a:extLst>
            </p:cNvPr>
            <p:cNvSpPr txBox="1"/>
            <p:nvPr/>
          </p:nvSpPr>
          <p:spPr>
            <a:xfrm>
              <a:off x="352497" y="5383470"/>
              <a:ext cx="2341028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Notice that the first elements address is the array name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89EE993-1BA9-C196-389F-479E8EA1DBEB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H="1" flipV="1">
              <a:off x="1183110" y="2711732"/>
              <a:ext cx="49349" cy="2613320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A1085A6-7625-206E-D360-6A9D4F5130EE}"/>
                </a:ext>
              </a:extLst>
            </p:cNvPr>
            <p:cNvCxnSpPr>
              <a:cxnSpLocks/>
              <a:endCxn id="33" idx="1"/>
            </p:cNvCxnSpPr>
            <p:nvPr/>
          </p:nvCxnSpPr>
          <p:spPr>
            <a:xfrm flipV="1">
              <a:off x="1523011" y="4346872"/>
              <a:ext cx="1242261" cy="1036598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19CB4B86-8814-37EA-3393-B5650284D388}"/>
              </a:ext>
            </a:extLst>
          </p:cNvPr>
          <p:cNvSpPr txBox="1"/>
          <p:nvPr/>
        </p:nvSpPr>
        <p:spPr>
          <a:xfrm>
            <a:off x="9172719" y="741918"/>
            <a:ext cx="29051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aos+2 is not shown due to space limits on the slide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77C0C2A-A96F-3DF4-7460-14A704FAE494}"/>
              </a:ext>
            </a:extLst>
          </p:cNvPr>
          <p:cNvSpPr txBox="1"/>
          <p:nvPr/>
        </p:nvSpPr>
        <p:spPr>
          <a:xfrm>
            <a:off x="9041805" y="4429704"/>
            <a:ext cx="2499761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== ',')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or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(**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== ','</a:t>
            </a:r>
          </a:p>
        </p:txBody>
      </p:sp>
    </p:spTree>
    <p:extLst>
      <p:ext uri="{BB962C8B-B14F-4D97-AF65-F5344CB8AC3E}">
        <p14:creationId xmlns:p14="http://schemas.microsoft.com/office/powerpoint/2010/main" val="4274210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8" grpId="0"/>
      <p:bldP spid="53" grpId="0" animBg="1"/>
      <p:bldP spid="5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AEF07D-6BF8-5D8E-8EFA-4D77CBD08F4E}"/>
              </a:ext>
            </a:extLst>
          </p:cNvPr>
          <p:cNvSpPr/>
          <p:nvPr/>
        </p:nvSpPr>
        <p:spPr>
          <a:xfrm>
            <a:off x="898939" y="3524824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91" y="81831"/>
            <a:ext cx="11139645" cy="425130"/>
          </a:xfrm>
        </p:spPr>
        <p:txBody>
          <a:bodyPr/>
          <a:lstStyle/>
          <a:p>
            <a:r>
              <a:rPr lang="en-US" dirty="0"/>
              <a:t>main() Command line arguments: </a:t>
            </a:r>
            <a:r>
              <a:rPr lang="en-US" dirty="0" err="1"/>
              <a:t>argc</a:t>
            </a:r>
            <a:r>
              <a:rPr lang="en-US" dirty="0"/>
              <a:t>, </a:t>
            </a:r>
            <a:r>
              <a:rPr lang="en-US" dirty="0" err="1"/>
              <a:t>argv</a:t>
            </a:r>
            <a:endParaRPr lang="en-US" dirty="0"/>
          </a:p>
        </p:txBody>
      </p:sp>
      <p:sp>
        <p:nvSpPr>
          <p:cNvPr id="115" name="Content Placeholder 114">
            <a:extLst>
              <a:ext uri="{FF2B5EF4-FFF2-40B4-BE49-F238E27FC236}">
                <a16:creationId xmlns:a16="http://schemas.microsoft.com/office/drawing/2014/main" id="{FCD35ED6-9D1A-F14B-8D5B-E3ED2DC49DA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68992" y="508023"/>
            <a:ext cx="11139644" cy="256588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354012" indent="-342900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Arguments are passed to main() as a pointer to an array of pointers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(**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or *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[])</a:t>
            </a:r>
          </a:p>
          <a:p>
            <a:pPr marL="11112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Conceptually: % *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 *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 *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[2] ….</a:t>
            </a:r>
          </a:p>
          <a:p>
            <a:pPr marL="354012" indent="-342900">
              <a:lnSpc>
                <a:spcPct val="100000"/>
              </a:lnSpc>
            </a:pP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/>
              <a:t>is the number of VALID elements (they point at something) </a:t>
            </a:r>
          </a:p>
          <a:p>
            <a:pPr marL="354012" indent="-342900"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</a:t>
            </a:r>
            <a:r>
              <a:rPr lang="en-US" sz="2000" b="1" dirty="0">
                <a:solidFill>
                  <a:schemeClr val="tx2"/>
                </a:solidFill>
                <a:cs typeface="Courier New" panose="02070309020205020404" pitchFamily="49" charset="0"/>
              </a:rPr>
              <a:t>usually </a:t>
            </a:r>
            <a:r>
              <a:rPr lang="en-US" sz="2000" dirty="0">
                <a:cs typeface="Courier New" panose="02070309020205020404" pitchFamily="49" charset="0"/>
              </a:rPr>
              <a:t>is the </a:t>
            </a:r>
            <a:r>
              <a:rPr lang="en-US" sz="2000" dirty="0">
                <a:solidFill>
                  <a:srgbClr val="7030A0"/>
                </a:solidFill>
              </a:rPr>
              <a:t>name</a:t>
            </a:r>
            <a:r>
              <a:rPr lang="en-US" sz="2000" dirty="0"/>
              <a:t> of the executable file (% </a:t>
            </a:r>
            <a:r>
              <a:rPr lang="en-US" sz="2000" dirty="0">
                <a:solidFill>
                  <a:srgbClr val="7030A0"/>
                </a:solidFill>
              </a:rPr>
              <a:t>./vim </a:t>
            </a:r>
            <a:r>
              <a:rPr lang="en-US" sz="2000" dirty="0" err="1"/>
              <a:t>file.c</a:t>
            </a:r>
            <a:r>
              <a:rPr lang="en-US" sz="2000" dirty="0"/>
              <a:t>)</a:t>
            </a:r>
          </a:p>
          <a:p>
            <a:pPr marL="354012" indent="-342900"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000" dirty="0"/>
              <a:t> always contains a NULL (0)  sentinel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(or **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000" dirty="0">
                <a:solidFill>
                  <a:srgbClr val="0070C0"/>
                </a:solidFill>
              </a:rPr>
              <a:t>elements point at </a:t>
            </a:r>
            <a:r>
              <a:rPr lang="en-US" sz="2000" b="1" dirty="0">
                <a:solidFill>
                  <a:srgbClr val="0070C0"/>
                </a:solidFill>
              </a:rPr>
              <a:t>mutable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b="1" dirty="0">
                <a:solidFill>
                  <a:srgbClr val="0070C0"/>
                </a:solidFill>
              </a:rPr>
              <a:t>strings</a:t>
            </a:r>
            <a:r>
              <a:rPr lang="en-US" sz="2000" dirty="0">
                <a:solidFill>
                  <a:srgbClr val="0070C0"/>
                </a:solidFill>
              </a:rPr>
              <a:t>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913133-5933-E14E-B1BD-DC47C068875B}"/>
              </a:ext>
            </a:extLst>
          </p:cNvPr>
          <p:cNvSpPr txBox="1"/>
          <p:nvPr/>
        </p:nvSpPr>
        <p:spPr>
          <a:xfrm>
            <a:off x="26974" y="4210839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A2838E-E9F6-7F41-8A41-140862B98FF9}"/>
              </a:ext>
            </a:extLst>
          </p:cNvPr>
          <p:cNvSpPr txBox="1"/>
          <p:nvPr/>
        </p:nvSpPr>
        <p:spPr>
          <a:xfrm>
            <a:off x="30011" y="3869299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C928C-B33A-E748-ACFC-34C7FAB66B60}"/>
              </a:ext>
            </a:extLst>
          </p:cNvPr>
          <p:cNvSpPr/>
          <p:nvPr/>
        </p:nvSpPr>
        <p:spPr>
          <a:xfrm>
            <a:off x="910651" y="3869300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FCA512-89A2-6C4D-B3E4-7524EA6E4F16}"/>
              </a:ext>
            </a:extLst>
          </p:cNvPr>
          <p:cNvSpPr txBox="1"/>
          <p:nvPr/>
        </p:nvSpPr>
        <p:spPr>
          <a:xfrm>
            <a:off x="5553" y="3532850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51ADC5-CF25-7C4D-AA95-B20FBF8AB93C}"/>
              </a:ext>
            </a:extLst>
          </p:cNvPr>
          <p:cNvSpPr/>
          <p:nvPr/>
        </p:nvSpPr>
        <p:spPr>
          <a:xfrm>
            <a:off x="909776" y="4225194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C6F7EE2-08ED-F94F-919E-EC106E8B6C8E}"/>
              </a:ext>
            </a:extLst>
          </p:cNvPr>
          <p:cNvSpPr txBox="1"/>
          <p:nvPr/>
        </p:nvSpPr>
        <p:spPr>
          <a:xfrm>
            <a:off x="71243" y="6228442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DD9301F-9683-FB46-8D49-FF5EFA9C7C49}"/>
              </a:ext>
            </a:extLst>
          </p:cNvPr>
          <p:cNvSpPr/>
          <p:nvPr/>
        </p:nvSpPr>
        <p:spPr>
          <a:xfrm>
            <a:off x="749636" y="6223229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9C6AE2-C34F-4641-9852-204119F9BDEA}"/>
              </a:ext>
            </a:extLst>
          </p:cNvPr>
          <p:cNvSpPr txBox="1"/>
          <p:nvPr/>
        </p:nvSpPr>
        <p:spPr>
          <a:xfrm>
            <a:off x="71243" y="5766726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6500BFF-DC5C-4049-B6C3-D6EF820D209E}"/>
              </a:ext>
            </a:extLst>
          </p:cNvPr>
          <p:cNvSpPr/>
          <p:nvPr/>
        </p:nvSpPr>
        <p:spPr>
          <a:xfrm>
            <a:off x="749636" y="576151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795566-379C-8812-4B7A-84AAB90F5F7A}"/>
              </a:ext>
            </a:extLst>
          </p:cNvPr>
          <p:cNvSpPr txBox="1"/>
          <p:nvPr/>
        </p:nvSpPr>
        <p:spPr>
          <a:xfrm>
            <a:off x="4125883" y="3517308"/>
            <a:ext cx="2989921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 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(space between c and 3)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4FF4B0-D656-DEB7-8E40-6CE642C7045E}"/>
              </a:ext>
            </a:extLst>
          </p:cNvPr>
          <p:cNvSpPr txBox="1"/>
          <p:nvPr/>
        </p:nvSpPr>
        <p:spPr>
          <a:xfrm>
            <a:off x="0" y="3204427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2185A9-B2C3-B30E-1CB9-697E8754667D}"/>
              </a:ext>
            </a:extLst>
          </p:cNvPr>
          <p:cNvSpPr/>
          <p:nvPr/>
        </p:nvSpPr>
        <p:spPr>
          <a:xfrm>
            <a:off x="896509" y="3146486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F878226-EC01-B134-B503-FEAEBCAE7458}"/>
              </a:ext>
            </a:extLst>
          </p:cNvPr>
          <p:cNvCxnSpPr>
            <a:cxnSpLocks/>
          </p:cNvCxnSpPr>
          <p:nvPr/>
        </p:nvCxnSpPr>
        <p:spPr>
          <a:xfrm flipV="1">
            <a:off x="989873" y="4574556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5467191-C8DA-70F9-F368-B4DCFF553B01}"/>
              </a:ext>
            </a:extLst>
          </p:cNvPr>
          <p:cNvCxnSpPr>
            <a:cxnSpLocks/>
          </p:cNvCxnSpPr>
          <p:nvPr/>
        </p:nvCxnSpPr>
        <p:spPr>
          <a:xfrm>
            <a:off x="1545100" y="4466522"/>
            <a:ext cx="634321" cy="188345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A01D81E-CE7C-5491-5344-B05549E5599B}"/>
              </a:ext>
            </a:extLst>
          </p:cNvPr>
          <p:cNvCxnSpPr>
            <a:cxnSpLocks/>
          </p:cNvCxnSpPr>
          <p:nvPr/>
        </p:nvCxnSpPr>
        <p:spPr>
          <a:xfrm>
            <a:off x="1366717" y="4061575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A898EEE-3AED-5D23-0B6E-59FFE08611BD}"/>
              </a:ext>
            </a:extLst>
          </p:cNvPr>
          <p:cNvCxnSpPr>
            <a:cxnSpLocks/>
          </p:cNvCxnSpPr>
          <p:nvPr/>
        </p:nvCxnSpPr>
        <p:spPr>
          <a:xfrm>
            <a:off x="1366717" y="3710247"/>
            <a:ext cx="1401940" cy="22533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C5D6AA1-0625-AC61-9512-5B4AC11783DC}"/>
              </a:ext>
            </a:extLst>
          </p:cNvPr>
          <p:cNvSpPr txBox="1"/>
          <p:nvPr/>
        </p:nvSpPr>
        <p:spPr>
          <a:xfrm>
            <a:off x="7325236" y="4236982"/>
            <a:ext cx="460254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("%s\n", *(argv+0));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("%s\n", *(argv+1));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("%s\n", *(argv+2));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D06AA9E-2D7E-2764-F685-522F19A6FEF3}"/>
              </a:ext>
            </a:extLst>
          </p:cNvPr>
          <p:cNvSpPr/>
          <p:nvPr/>
        </p:nvSpPr>
        <p:spPr>
          <a:xfrm>
            <a:off x="2179421" y="632605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E699AAB-8683-697B-8F56-8795663D1904}"/>
              </a:ext>
            </a:extLst>
          </p:cNvPr>
          <p:cNvSpPr/>
          <p:nvPr/>
        </p:nvSpPr>
        <p:spPr>
          <a:xfrm>
            <a:off x="2545641" y="632605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D324857-384E-1CC6-E22C-231DE4795D7E}"/>
              </a:ext>
            </a:extLst>
          </p:cNvPr>
          <p:cNvSpPr/>
          <p:nvPr/>
        </p:nvSpPr>
        <p:spPr>
          <a:xfrm>
            <a:off x="2934417" y="632297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5D9B9D5-B0EA-EF55-D9DC-EAD2B47DDC0C}"/>
              </a:ext>
            </a:extLst>
          </p:cNvPr>
          <p:cNvSpPr/>
          <p:nvPr/>
        </p:nvSpPr>
        <p:spPr>
          <a:xfrm>
            <a:off x="3323193" y="632297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8518172-BA40-19C3-C5A9-BCB293D85002}"/>
              </a:ext>
            </a:extLst>
          </p:cNvPr>
          <p:cNvSpPr/>
          <p:nvPr/>
        </p:nvSpPr>
        <p:spPr>
          <a:xfrm>
            <a:off x="3711969" y="632297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4E01925-9DF5-556B-B8E4-3CAC6F33B2BB}"/>
              </a:ext>
            </a:extLst>
          </p:cNvPr>
          <p:cNvSpPr/>
          <p:nvPr/>
        </p:nvSpPr>
        <p:spPr>
          <a:xfrm>
            <a:off x="4100745" y="632297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D197801-C674-5750-7238-CEFFF761097F}"/>
              </a:ext>
            </a:extLst>
          </p:cNvPr>
          <p:cNvSpPr/>
          <p:nvPr/>
        </p:nvSpPr>
        <p:spPr>
          <a:xfrm>
            <a:off x="4489521" y="632297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4B58DCF-591C-5979-48B4-D933BF3D9223}"/>
              </a:ext>
            </a:extLst>
          </p:cNvPr>
          <p:cNvSpPr/>
          <p:nvPr/>
        </p:nvSpPr>
        <p:spPr>
          <a:xfrm>
            <a:off x="4878297" y="632297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47ADED6-83AB-2820-513D-AC7902C6B5BF}"/>
              </a:ext>
            </a:extLst>
          </p:cNvPr>
          <p:cNvSpPr/>
          <p:nvPr/>
        </p:nvSpPr>
        <p:spPr>
          <a:xfrm>
            <a:off x="5259554" y="632297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53001E2-F5D9-786B-E5BD-12F565573F8B}"/>
              </a:ext>
            </a:extLst>
          </p:cNvPr>
          <p:cNvSpPr/>
          <p:nvPr/>
        </p:nvSpPr>
        <p:spPr>
          <a:xfrm>
            <a:off x="5638767" y="632297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30924C8-9086-EE8D-7ED4-3ABD35D80E07}"/>
              </a:ext>
            </a:extLst>
          </p:cNvPr>
          <p:cNvSpPr/>
          <p:nvPr/>
        </p:nvSpPr>
        <p:spPr>
          <a:xfrm>
            <a:off x="2726901" y="506453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45EEDEA-401B-5D87-0DD5-5A3AC88F92B8}"/>
              </a:ext>
            </a:extLst>
          </p:cNvPr>
          <p:cNvSpPr/>
          <p:nvPr/>
        </p:nvSpPr>
        <p:spPr>
          <a:xfrm>
            <a:off x="3108158" y="506453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B5011CF-32B2-78F8-BBB2-A9F33D76AD78}"/>
              </a:ext>
            </a:extLst>
          </p:cNvPr>
          <p:cNvSpPr/>
          <p:nvPr/>
        </p:nvSpPr>
        <p:spPr>
          <a:xfrm>
            <a:off x="3487371" y="506453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CAC63AC-AF3F-47D4-85DD-FB34A4B05496}"/>
              </a:ext>
            </a:extLst>
          </p:cNvPr>
          <p:cNvSpPr/>
          <p:nvPr/>
        </p:nvSpPr>
        <p:spPr>
          <a:xfrm>
            <a:off x="2821754" y="370360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0061A6B-14B6-AB74-85EE-E391C5C07AD4}"/>
              </a:ext>
            </a:extLst>
          </p:cNvPr>
          <p:cNvSpPr/>
          <p:nvPr/>
        </p:nvSpPr>
        <p:spPr>
          <a:xfrm>
            <a:off x="3200967" y="370360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DC5B440-AC59-9BFF-7965-B2F28DFB70BC}"/>
              </a:ext>
            </a:extLst>
          </p:cNvPr>
          <p:cNvGrpSpPr/>
          <p:nvPr/>
        </p:nvGrpSpPr>
        <p:grpSpPr>
          <a:xfrm>
            <a:off x="2370050" y="5566671"/>
            <a:ext cx="3819114" cy="759381"/>
            <a:chOff x="2370050" y="5566671"/>
            <a:chExt cx="3819114" cy="759381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022DC8B-68FE-07D1-E2AC-5A1A8716B38A}"/>
                </a:ext>
              </a:extLst>
            </p:cNvPr>
            <p:cNvSpPr txBox="1"/>
            <p:nvPr/>
          </p:nvSpPr>
          <p:spPr>
            <a:xfrm>
              <a:off x="4738126" y="5566671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[0][8]</a:t>
              </a:r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D4A8FB3-9A77-FF28-072C-139CF96264E1}"/>
                </a:ext>
              </a:extLst>
            </p:cNvPr>
            <p:cNvSpPr txBox="1"/>
            <p:nvPr/>
          </p:nvSpPr>
          <p:spPr>
            <a:xfrm>
              <a:off x="2414564" y="5663965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[0][0]</a:t>
              </a:r>
              <a:endParaRPr lang="en-US" dirty="0"/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EEDB628-14C9-8C99-7CB0-72C5040D0417}"/>
                </a:ext>
              </a:extLst>
            </p:cNvPr>
            <p:cNvCxnSpPr>
              <a:cxnSpLocks/>
              <a:endCxn id="70" idx="0"/>
            </p:cNvCxnSpPr>
            <p:nvPr/>
          </p:nvCxnSpPr>
          <p:spPr>
            <a:xfrm flipH="1">
              <a:off x="2370050" y="5976851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CC77701E-3016-14F6-B91D-B66D919500F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5191422" y="5840742"/>
              <a:ext cx="258761" cy="48222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522EA81-FAFE-B99B-9FF6-0C5A80C7EAA5}"/>
              </a:ext>
            </a:extLst>
          </p:cNvPr>
          <p:cNvGrpSpPr/>
          <p:nvPr/>
        </p:nvGrpSpPr>
        <p:grpSpPr>
          <a:xfrm>
            <a:off x="2986450" y="3053874"/>
            <a:ext cx="1495552" cy="662087"/>
            <a:chOff x="2986450" y="3053874"/>
            <a:chExt cx="1495552" cy="662087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2261967-94B2-7B5C-25FA-91F808AB77F4}"/>
                </a:ext>
              </a:extLst>
            </p:cNvPr>
            <p:cNvSpPr txBox="1"/>
            <p:nvPr/>
          </p:nvSpPr>
          <p:spPr>
            <a:xfrm>
              <a:off x="3030964" y="3053874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[2][0]</a:t>
              </a:r>
              <a:endParaRPr lang="en-US" dirty="0"/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ACEB37DC-E3EF-7017-B50C-87A93B9E04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6450" y="3366760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7A704DF-4070-52BC-DAC5-9FB13F4AEA96}"/>
              </a:ext>
            </a:extLst>
          </p:cNvPr>
          <p:cNvGrpSpPr/>
          <p:nvPr/>
        </p:nvGrpSpPr>
        <p:grpSpPr>
          <a:xfrm>
            <a:off x="3271160" y="4403400"/>
            <a:ext cx="1495552" cy="662087"/>
            <a:chOff x="3271160" y="4403400"/>
            <a:chExt cx="1495552" cy="662087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35EEC79-EFDE-D892-51FB-8D800142E61E}"/>
                </a:ext>
              </a:extLst>
            </p:cNvPr>
            <p:cNvSpPr txBox="1"/>
            <p:nvPr/>
          </p:nvSpPr>
          <p:spPr>
            <a:xfrm>
              <a:off x="3315674" y="4403400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[1][1]</a:t>
              </a:r>
              <a:endParaRPr lang="en-US" dirty="0"/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C02C0850-10EE-D2D1-D58B-A64381750F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1160" y="4716286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46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uiExpand="1" build="p" animBg="1"/>
      <p:bldP spid="9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AEF07D-6BF8-5D8E-8EFA-4D77CBD08F4E}"/>
              </a:ext>
            </a:extLst>
          </p:cNvPr>
          <p:cNvSpPr/>
          <p:nvPr/>
        </p:nvSpPr>
        <p:spPr>
          <a:xfrm>
            <a:off x="1057822" y="1016379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53284"/>
          </a:xfrm>
        </p:spPr>
        <p:txBody>
          <a:bodyPr/>
          <a:lstStyle/>
          <a:p>
            <a:r>
              <a:rPr lang="en-US" dirty="0"/>
              <a:t>main() Command line arguments: </a:t>
            </a:r>
            <a:r>
              <a:rPr lang="en-US" dirty="0" err="1"/>
              <a:t>argc</a:t>
            </a:r>
            <a:r>
              <a:rPr lang="en-US" dirty="0"/>
              <a:t>, </a:t>
            </a:r>
            <a:r>
              <a:rPr lang="en-US" dirty="0" err="1"/>
              <a:t>argv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54C38B-9824-390C-22AE-77FA09A7149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02189" y="2843581"/>
            <a:ext cx="5578760" cy="398916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[0][0]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**(argv+0)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**(argv+0)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endParaRPr lang="en-US" sz="24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[0][8]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*(*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+ 8)</a:t>
            </a:r>
          </a:p>
          <a:p>
            <a:pPr marL="0" indent="0">
              <a:buNone/>
            </a:pPr>
            <a:endParaRPr lang="en-US" sz="24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**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endParaRPr lang="en-US" sz="24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*(pt+8)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*(*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+ 8)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913133-5933-E14E-B1BD-DC47C068875B}"/>
              </a:ext>
            </a:extLst>
          </p:cNvPr>
          <p:cNvSpPr txBox="1"/>
          <p:nvPr/>
        </p:nvSpPr>
        <p:spPr>
          <a:xfrm>
            <a:off x="185857" y="1702394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A2838E-E9F6-7F41-8A41-140862B98FF9}"/>
              </a:ext>
            </a:extLst>
          </p:cNvPr>
          <p:cNvSpPr txBox="1"/>
          <p:nvPr/>
        </p:nvSpPr>
        <p:spPr>
          <a:xfrm>
            <a:off x="188894" y="1360854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C928C-B33A-E748-ACFC-34C7FAB66B60}"/>
              </a:ext>
            </a:extLst>
          </p:cNvPr>
          <p:cNvSpPr/>
          <p:nvPr/>
        </p:nvSpPr>
        <p:spPr>
          <a:xfrm>
            <a:off x="1069534" y="1360855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FCA512-89A2-6C4D-B3E4-7524EA6E4F16}"/>
              </a:ext>
            </a:extLst>
          </p:cNvPr>
          <p:cNvSpPr txBox="1"/>
          <p:nvPr/>
        </p:nvSpPr>
        <p:spPr>
          <a:xfrm>
            <a:off x="164436" y="1024405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51ADC5-CF25-7C4D-AA95-B20FBF8AB93C}"/>
              </a:ext>
            </a:extLst>
          </p:cNvPr>
          <p:cNvSpPr/>
          <p:nvPr/>
        </p:nvSpPr>
        <p:spPr>
          <a:xfrm>
            <a:off x="1068659" y="1716749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C6F7EE2-08ED-F94F-919E-EC106E8B6C8E}"/>
              </a:ext>
            </a:extLst>
          </p:cNvPr>
          <p:cNvSpPr txBox="1"/>
          <p:nvPr/>
        </p:nvSpPr>
        <p:spPr>
          <a:xfrm>
            <a:off x="230126" y="3719997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DD9301F-9683-FB46-8D49-FF5EFA9C7C49}"/>
              </a:ext>
            </a:extLst>
          </p:cNvPr>
          <p:cNvSpPr/>
          <p:nvPr/>
        </p:nvSpPr>
        <p:spPr>
          <a:xfrm>
            <a:off x="908519" y="371478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9C6AE2-C34F-4641-9852-204119F9BDEA}"/>
              </a:ext>
            </a:extLst>
          </p:cNvPr>
          <p:cNvSpPr txBox="1"/>
          <p:nvPr/>
        </p:nvSpPr>
        <p:spPr>
          <a:xfrm>
            <a:off x="230126" y="3258281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6500BFF-DC5C-4049-B6C3-D6EF820D209E}"/>
              </a:ext>
            </a:extLst>
          </p:cNvPr>
          <p:cNvSpPr/>
          <p:nvPr/>
        </p:nvSpPr>
        <p:spPr>
          <a:xfrm>
            <a:off x="908519" y="325306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795566-379C-8812-4B7A-84AAB90F5F7A}"/>
              </a:ext>
            </a:extLst>
          </p:cNvPr>
          <p:cNvSpPr txBox="1"/>
          <p:nvPr/>
        </p:nvSpPr>
        <p:spPr>
          <a:xfrm>
            <a:off x="4284766" y="1008863"/>
            <a:ext cx="2989921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 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(space between c and 3)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4FF4B0-D656-DEB7-8E40-6CE642C7045E}"/>
              </a:ext>
            </a:extLst>
          </p:cNvPr>
          <p:cNvSpPr txBox="1"/>
          <p:nvPr/>
        </p:nvSpPr>
        <p:spPr>
          <a:xfrm>
            <a:off x="158883" y="695982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2185A9-B2C3-B30E-1CB9-697E8754667D}"/>
              </a:ext>
            </a:extLst>
          </p:cNvPr>
          <p:cNvSpPr/>
          <p:nvPr/>
        </p:nvSpPr>
        <p:spPr>
          <a:xfrm>
            <a:off x="1055392" y="638041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F878226-EC01-B134-B503-FEAEBCAE7458}"/>
              </a:ext>
            </a:extLst>
          </p:cNvPr>
          <p:cNvCxnSpPr>
            <a:cxnSpLocks/>
          </p:cNvCxnSpPr>
          <p:nvPr/>
        </p:nvCxnSpPr>
        <p:spPr>
          <a:xfrm flipV="1">
            <a:off x="1148756" y="2066111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5467191-C8DA-70F9-F368-B4DCFF553B01}"/>
              </a:ext>
            </a:extLst>
          </p:cNvPr>
          <p:cNvCxnSpPr>
            <a:cxnSpLocks/>
          </p:cNvCxnSpPr>
          <p:nvPr/>
        </p:nvCxnSpPr>
        <p:spPr>
          <a:xfrm>
            <a:off x="1703983" y="1958077"/>
            <a:ext cx="634321" cy="188345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A01D81E-CE7C-5491-5344-B05549E5599B}"/>
              </a:ext>
            </a:extLst>
          </p:cNvPr>
          <p:cNvCxnSpPr>
            <a:cxnSpLocks/>
          </p:cNvCxnSpPr>
          <p:nvPr/>
        </p:nvCxnSpPr>
        <p:spPr>
          <a:xfrm>
            <a:off x="1525600" y="1553130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A898EEE-3AED-5D23-0B6E-59FFE08611BD}"/>
              </a:ext>
            </a:extLst>
          </p:cNvPr>
          <p:cNvCxnSpPr>
            <a:cxnSpLocks/>
          </p:cNvCxnSpPr>
          <p:nvPr/>
        </p:nvCxnSpPr>
        <p:spPr>
          <a:xfrm>
            <a:off x="1525600" y="1201802"/>
            <a:ext cx="1401940" cy="22533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9D06AA9E-2D7E-2764-F685-522F19A6FEF3}"/>
              </a:ext>
            </a:extLst>
          </p:cNvPr>
          <p:cNvSpPr/>
          <p:nvPr/>
        </p:nvSpPr>
        <p:spPr>
          <a:xfrm>
            <a:off x="2338304" y="381760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E699AAB-8683-697B-8F56-8795663D1904}"/>
              </a:ext>
            </a:extLst>
          </p:cNvPr>
          <p:cNvSpPr/>
          <p:nvPr/>
        </p:nvSpPr>
        <p:spPr>
          <a:xfrm>
            <a:off x="2704524" y="381760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D324857-384E-1CC6-E22C-231DE4795D7E}"/>
              </a:ext>
            </a:extLst>
          </p:cNvPr>
          <p:cNvSpPr/>
          <p:nvPr/>
        </p:nvSpPr>
        <p:spPr>
          <a:xfrm>
            <a:off x="3093300" y="381452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5D9B9D5-B0EA-EF55-D9DC-EAD2B47DDC0C}"/>
              </a:ext>
            </a:extLst>
          </p:cNvPr>
          <p:cNvSpPr/>
          <p:nvPr/>
        </p:nvSpPr>
        <p:spPr>
          <a:xfrm>
            <a:off x="3482076" y="381452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8518172-BA40-19C3-C5A9-BCB293D85002}"/>
              </a:ext>
            </a:extLst>
          </p:cNvPr>
          <p:cNvSpPr/>
          <p:nvPr/>
        </p:nvSpPr>
        <p:spPr>
          <a:xfrm>
            <a:off x="3870852" y="381452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4E01925-9DF5-556B-B8E4-3CAC6F33B2BB}"/>
              </a:ext>
            </a:extLst>
          </p:cNvPr>
          <p:cNvSpPr/>
          <p:nvPr/>
        </p:nvSpPr>
        <p:spPr>
          <a:xfrm>
            <a:off x="4259628" y="381452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D197801-C674-5750-7238-CEFFF761097F}"/>
              </a:ext>
            </a:extLst>
          </p:cNvPr>
          <p:cNvSpPr/>
          <p:nvPr/>
        </p:nvSpPr>
        <p:spPr>
          <a:xfrm>
            <a:off x="4648404" y="381452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4B58DCF-591C-5979-48B4-D933BF3D9223}"/>
              </a:ext>
            </a:extLst>
          </p:cNvPr>
          <p:cNvSpPr/>
          <p:nvPr/>
        </p:nvSpPr>
        <p:spPr>
          <a:xfrm>
            <a:off x="5037180" y="381452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47ADED6-83AB-2820-513D-AC7902C6B5BF}"/>
              </a:ext>
            </a:extLst>
          </p:cNvPr>
          <p:cNvSpPr/>
          <p:nvPr/>
        </p:nvSpPr>
        <p:spPr>
          <a:xfrm>
            <a:off x="5418437" y="381452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53001E2-F5D9-786B-E5BD-12F565573F8B}"/>
              </a:ext>
            </a:extLst>
          </p:cNvPr>
          <p:cNvSpPr/>
          <p:nvPr/>
        </p:nvSpPr>
        <p:spPr>
          <a:xfrm>
            <a:off x="5797650" y="381452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30924C8-9086-EE8D-7ED4-3ABD35D80E07}"/>
              </a:ext>
            </a:extLst>
          </p:cNvPr>
          <p:cNvSpPr/>
          <p:nvPr/>
        </p:nvSpPr>
        <p:spPr>
          <a:xfrm>
            <a:off x="2885784" y="255608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45EEDEA-401B-5D87-0DD5-5A3AC88F92B8}"/>
              </a:ext>
            </a:extLst>
          </p:cNvPr>
          <p:cNvSpPr/>
          <p:nvPr/>
        </p:nvSpPr>
        <p:spPr>
          <a:xfrm>
            <a:off x="3267041" y="255608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B5011CF-32B2-78F8-BBB2-A9F33D76AD78}"/>
              </a:ext>
            </a:extLst>
          </p:cNvPr>
          <p:cNvSpPr/>
          <p:nvPr/>
        </p:nvSpPr>
        <p:spPr>
          <a:xfrm>
            <a:off x="3646254" y="255608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CAC63AC-AF3F-47D4-85DD-FB34A4B05496}"/>
              </a:ext>
            </a:extLst>
          </p:cNvPr>
          <p:cNvSpPr/>
          <p:nvPr/>
        </p:nvSpPr>
        <p:spPr>
          <a:xfrm>
            <a:off x="2980637" y="119515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0061A6B-14B6-AB74-85EE-E391C5C07AD4}"/>
              </a:ext>
            </a:extLst>
          </p:cNvPr>
          <p:cNvSpPr/>
          <p:nvPr/>
        </p:nvSpPr>
        <p:spPr>
          <a:xfrm>
            <a:off x="3359850" y="119515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DC5B440-AC59-9BFF-7965-B2F28DFB70BC}"/>
              </a:ext>
            </a:extLst>
          </p:cNvPr>
          <p:cNvGrpSpPr/>
          <p:nvPr/>
        </p:nvGrpSpPr>
        <p:grpSpPr>
          <a:xfrm>
            <a:off x="2539087" y="3065254"/>
            <a:ext cx="3310933" cy="776278"/>
            <a:chOff x="2528933" y="3041329"/>
            <a:chExt cx="3310933" cy="776278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022DC8B-68FE-07D1-E2AC-5A1A8716B38A}"/>
                </a:ext>
              </a:extLst>
            </p:cNvPr>
            <p:cNvSpPr txBox="1"/>
            <p:nvPr/>
          </p:nvSpPr>
          <p:spPr>
            <a:xfrm>
              <a:off x="4388828" y="3041329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[0][8]</a:t>
              </a:r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D4A8FB3-9A77-FF28-072C-139CF96264E1}"/>
                </a:ext>
              </a:extLst>
            </p:cNvPr>
            <p:cNvSpPr txBox="1"/>
            <p:nvPr/>
          </p:nvSpPr>
          <p:spPr>
            <a:xfrm>
              <a:off x="2724721" y="3194148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[0][0]</a:t>
              </a:r>
              <a:endParaRPr lang="en-US" dirty="0"/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EEDB628-14C9-8C99-7CB0-72C5040D0417}"/>
                </a:ext>
              </a:extLst>
            </p:cNvPr>
            <p:cNvCxnSpPr>
              <a:cxnSpLocks/>
              <a:endCxn id="70" idx="0"/>
            </p:cNvCxnSpPr>
            <p:nvPr/>
          </p:nvCxnSpPr>
          <p:spPr>
            <a:xfrm flipH="1">
              <a:off x="2528933" y="3468406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CC77701E-3016-14F6-B91D-B66D919500F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5350305" y="3332297"/>
              <a:ext cx="258761" cy="48222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522EA81-FAFE-B99B-9FF6-0C5A80C7EAA5}"/>
              </a:ext>
            </a:extLst>
          </p:cNvPr>
          <p:cNvGrpSpPr/>
          <p:nvPr/>
        </p:nvGrpSpPr>
        <p:grpSpPr>
          <a:xfrm>
            <a:off x="3145333" y="545429"/>
            <a:ext cx="3521748" cy="662087"/>
            <a:chOff x="2986450" y="3053874"/>
            <a:chExt cx="3521748" cy="662087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2261967-94B2-7B5C-25FA-91F808AB77F4}"/>
                </a:ext>
              </a:extLst>
            </p:cNvPr>
            <p:cNvSpPr txBox="1"/>
            <p:nvPr/>
          </p:nvSpPr>
          <p:spPr>
            <a:xfrm>
              <a:off x="3030964" y="3053874"/>
              <a:ext cx="3477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[2][0] or **(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</a:t>
              </a:r>
              <a:endParaRPr lang="en-US" dirty="0"/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ACEB37DC-E3EF-7017-B50C-87A93B9E04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6450" y="3366760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7A704DF-4070-52BC-DAC5-9FB13F4AEA96}"/>
              </a:ext>
            </a:extLst>
          </p:cNvPr>
          <p:cNvGrpSpPr/>
          <p:nvPr/>
        </p:nvGrpSpPr>
        <p:grpSpPr>
          <a:xfrm>
            <a:off x="3430043" y="1894955"/>
            <a:ext cx="4028297" cy="662087"/>
            <a:chOff x="3271160" y="4403400"/>
            <a:chExt cx="4028297" cy="662087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35EEC79-EFDE-D892-51FB-8D800142E61E}"/>
                </a:ext>
              </a:extLst>
            </p:cNvPr>
            <p:cNvSpPr txBox="1"/>
            <p:nvPr/>
          </p:nvSpPr>
          <p:spPr>
            <a:xfrm>
              <a:off x="3315674" y="4403400"/>
              <a:ext cx="39837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[1][1] or 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+ 1)+1)</a:t>
              </a:r>
              <a:endParaRPr lang="en-US" dirty="0"/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C02C0850-10EE-D2D1-D58B-A64381750F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1160" y="4716286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6464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9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671" y="0"/>
            <a:ext cx="11139645" cy="425130"/>
          </a:xfrm>
        </p:spPr>
        <p:txBody>
          <a:bodyPr/>
          <a:lstStyle/>
          <a:p>
            <a:r>
              <a:rPr lang="en-US" dirty="0"/>
              <a:t>Printing </a:t>
            </a:r>
            <a:r>
              <a:rPr lang="en-US" dirty="0" err="1"/>
              <a:t>argv</a:t>
            </a:r>
            <a:r>
              <a:rPr lang="en-US" dirty="0"/>
              <a:t> char at a time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E42CF2B-D32F-7246-ABB2-48AD6F40D1BB}"/>
              </a:ext>
            </a:extLst>
          </p:cNvPr>
          <p:cNvSpPr/>
          <p:nvPr/>
        </p:nvSpPr>
        <p:spPr bwMode="auto">
          <a:xfrm>
            <a:off x="7020682" y="3965659"/>
            <a:ext cx="4872634" cy="288202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int main(int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(void)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// shut up the compiler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while ((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++) != NULL) 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while (*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!= '\0')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++);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('\n');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CC3B252-BD6D-44F8-0106-A02DAA859672}"/>
              </a:ext>
            </a:extLst>
          </p:cNvPr>
          <p:cNvSpPr/>
          <p:nvPr/>
        </p:nvSpPr>
        <p:spPr bwMode="auto">
          <a:xfrm>
            <a:off x="574258" y="4153587"/>
            <a:ext cx="5690139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int main(int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char 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[])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(void)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// shut up the compiler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for (int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 != NULL;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    for (int j = 0;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][j] != '\0';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][j]);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('\n');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064F7A-D72F-3FD0-B4F1-73CFF5B1F00C}"/>
              </a:ext>
            </a:extLst>
          </p:cNvPr>
          <p:cNvSpPr/>
          <p:nvPr/>
        </p:nvSpPr>
        <p:spPr>
          <a:xfrm>
            <a:off x="3294708" y="923487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C3B8B2-744D-F3AB-9B38-265392DAB38A}"/>
              </a:ext>
            </a:extLst>
          </p:cNvPr>
          <p:cNvSpPr txBox="1"/>
          <p:nvPr/>
        </p:nvSpPr>
        <p:spPr>
          <a:xfrm>
            <a:off x="2422743" y="1609502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33F72D-BABF-2278-F9C7-1571B3A38264}"/>
              </a:ext>
            </a:extLst>
          </p:cNvPr>
          <p:cNvSpPr txBox="1"/>
          <p:nvPr/>
        </p:nvSpPr>
        <p:spPr>
          <a:xfrm>
            <a:off x="2425780" y="1267962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EACFA6-0C5C-FA6D-5B41-6ABF0A0279D1}"/>
              </a:ext>
            </a:extLst>
          </p:cNvPr>
          <p:cNvSpPr/>
          <p:nvPr/>
        </p:nvSpPr>
        <p:spPr>
          <a:xfrm>
            <a:off x="3306420" y="1267963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B292FC-C979-4736-5BDE-3A3F2945F10A}"/>
              </a:ext>
            </a:extLst>
          </p:cNvPr>
          <p:cNvSpPr txBox="1"/>
          <p:nvPr/>
        </p:nvSpPr>
        <p:spPr>
          <a:xfrm>
            <a:off x="2401322" y="93151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2C180CA-5A2F-49EE-68E0-C4AC71F36761}"/>
              </a:ext>
            </a:extLst>
          </p:cNvPr>
          <p:cNvSpPr/>
          <p:nvPr/>
        </p:nvSpPr>
        <p:spPr>
          <a:xfrm>
            <a:off x="3305545" y="1623857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BD4058-C3D0-8A9F-0542-A08EA6EBECAB}"/>
              </a:ext>
            </a:extLst>
          </p:cNvPr>
          <p:cNvSpPr txBox="1"/>
          <p:nvPr/>
        </p:nvSpPr>
        <p:spPr>
          <a:xfrm>
            <a:off x="2467012" y="3627105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FC3561-7788-E5D7-1240-3D3E583A72BD}"/>
              </a:ext>
            </a:extLst>
          </p:cNvPr>
          <p:cNvSpPr/>
          <p:nvPr/>
        </p:nvSpPr>
        <p:spPr>
          <a:xfrm>
            <a:off x="3145405" y="362189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785A7D-9AFF-427E-7B6A-3A0788FECB7A}"/>
              </a:ext>
            </a:extLst>
          </p:cNvPr>
          <p:cNvSpPr txBox="1"/>
          <p:nvPr/>
        </p:nvSpPr>
        <p:spPr>
          <a:xfrm>
            <a:off x="2467012" y="3165389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3EDB4C0-FEB5-90EC-77F4-3194CA828552}"/>
              </a:ext>
            </a:extLst>
          </p:cNvPr>
          <p:cNvSpPr/>
          <p:nvPr/>
        </p:nvSpPr>
        <p:spPr>
          <a:xfrm>
            <a:off x="3145405" y="316017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A1B778-1699-6996-F4E0-450510D944DA}"/>
              </a:ext>
            </a:extLst>
          </p:cNvPr>
          <p:cNvSpPr txBox="1"/>
          <p:nvPr/>
        </p:nvSpPr>
        <p:spPr>
          <a:xfrm>
            <a:off x="6521652" y="915971"/>
            <a:ext cx="2989921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 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(space between c and 3)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313636-D5CC-E26A-0341-F0C11C0E44AF}"/>
              </a:ext>
            </a:extLst>
          </p:cNvPr>
          <p:cNvSpPr txBox="1"/>
          <p:nvPr/>
        </p:nvSpPr>
        <p:spPr>
          <a:xfrm>
            <a:off x="2395769" y="603090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73380EC-3554-2F70-CFD2-CE9E4ED33CAB}"/>
              </a:ext>
            </a:extLst>
          </p:cNvPr>
          <p:cNvSpPr/>
          <p:nvPr/>
        </p:nvSpPr>
        <p:spPr>
          <a:xfrm>
            <a:off x="3292278" y="545149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DA7DE6-D29F-7634-52B8-9DE0D8F9A992}"/>
              </a:ext>
            </a:extLst>
          </p:cNvPr>
          <p:cNvCxnSpPr>
            <a:cxnSpLocks/>
          </p:cNvCxnSpPr>
          <p:nvPr/>
        </p:nvCxnSpPr>
        <p:spPr>
          <a:xfrm flipV="1">
            <a:off x="3385642" y="1973219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3FAAC15-464D-9CED-D2F0-9E02F1497376}"/>
              </a:ext>
            </a:extLst>
          </p:cNvPr>
          <p:cNvCxnSpPr>
            <a:cxnSpLocks/>
          </p:cNvCxnSpPr>
          <p:nvPr/>
        </p:nvCxnSpPr>
        <p:spPr>
          <a:xfrm>
            <a:off x="3940869" y="1865185"/>
            <a:ext cx="634321" cy="188345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F5EDBA1-0C56-A1B3-8F67-4A7A0022E77C}"/>
              </a:ext>
            </a:extLst>
          </p:cNvPr>
          <p:cNvCxnSpPr>
            <a:cxnSpLocks/>
          </p:cNvCxnSpPr>
          <p:nvPr/>
        </p:nvCxnSpPr>
        <p:spPr>
          <a:xfrm>
            <a:off x="3762486" y="1460238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62AC0E5-0BB9-42A1-A01F-F9526366C147}"/>
              </a:ext>
            </a:extLst>
          </p:cNvPr>
          <p:cNvCxnSpPr>
            <a:cxnSpLocks/>
          </p:cNvCxnSpPr>
          <p:nvPr/>
        </p:nvCxnSpPr>
        <p:spPr>
          <a:xfrm>
            <a:off x="3762486" y="1108910"/>
            <a:ext cx="1401940" cy="22533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73FA7D4-B522-0451-0CEE-5D620ADC87D9}"/>
              </a:ext>
            </a:extLst>
          </p:cNvPr>
          <p:cNvSpPr/>
          <p:nvPr/>
        </p:nvSpPr>
        <p:spPr>
          <a:xfrm>
            <a:off x="4575190" y="372471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68C6F2-3F57-F459-A541-47657CE9D976}"/>
              </a:ext>
            </a:extLst>
          </p:cNvPr>
          <p:cNvSpPr/>
          <p:nvPr/>
        </p:nvSpPr>
        <p:spPr>
          <a:xfrm>
            <a:off x="4941410" y="372471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AA615A-C2CF-3585-C53E-FDD046C21A36}"/>
              </a:ext>
            </a:extLst>
          </p:cNvPr>
          <p:cNvSpPr/>
          <p:nvPr/>
        </p:nvSpPr>
        <p:spPr>
          <a:xfrm>
            <a:off x="5330186" y="372163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4A28BA0-A5F0-DECE-7AF8-1FE35EAF75D4}"/>
              </a:ext>
            </a:extLst>
          </p:cNvPr>
          <p:cNvSpPr/>
          <p:nvPr/>
        </p:nvSpPr>
        <p:spPr>
          <a:xfrm>
            <a:off x="5718962" y="372163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6687588-D4A2-39E8-12DA-BD4DE6A00A48}"/>
              </a:ext>
            </a:extLst>
          </p:cNvPr>
          <p:cNvSpPr/>
          <p:nvPr/>
        </p:nvSpPr>
        <p:spPr>
          <a:xfrm>
            <a:off x="6107738" y="372163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940C1FA-5947-9752-8B13-9C6D754C1538}"/>
              </a:ext>
            </a:extLst>
          </p:cNvPr>
          <p:cNvSpPr/>
          <p:nvPr/>
        </p:nvSpPr>
        <p:spPr>
          <a:xfrm>
            <a:off x="6496514" y="372163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9A0257-F356-7002-E8FA-11EFBE33807A}"/>
              </a:ext>
            </a:extLst>
          </p:cNvPr>
          <p:cNvSpPr/>
          <p:nvPr/>
        </p:nvSpPr>
        <p:spPr>
          <a:xfrm>
            <a:off x="6885290" y="372163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E4AD597-8A06-8CA2-AD52-359E3A8ECC44}"/>
              </a:ext>
            </a:extLst>
          </p:cNvPr>
          <p:cNvSpPr/>
          <p:nvPr/>
        </p:nvSpPr>
        <p:spPr>
          <a:xfrm>
            <a:off x="7274066" y="372163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ADAC273-F88D-991F-B1CB-81E8EDE81228}"/>
              </a:ext>
            </a:extLst>
          </p:cNvPr>
          <p:cNvSpPr/>
          <p:nvPr/>
        </p:nvSpPr>
        <p:spPr>
          <a:xfrm>
            <a:off x="7655323" y="372163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9FF3486-3452-E268-1C29-0732E9D7A414}"/>
              </a:ext>
            </a:extLst>
          </p:cNvPr>
          <p:cNvSpPr/>
          <p:nvPr/>
        </p:nvSpPr>
        <p:spPr>
          <a:xfrm>
            <a:off x="8034536" y="372163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19EE4D9-DDEA-3546-0FC7-DE3C6328F772}"/>
              </a:ext>
            </a:extLst>
          </p:cNvPr>
          <p:cNvSpPr/>
          <p:nvPr/>
        </p:nvSpPr>
        <p:spPr>
          <a:xfrm>
            <a:off x="5122670" y="246319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ED64079-C7A4-FB82-30B9-8AC880E4CC35}"/>
              </a:ext>
            </a:extLst>
          </p:cNvPr>
          <p:cNvSpPr/>
          <p:nvPr/>
        </p:nvSpPr>
        <p:spPr>
          <a:xfrm>
            <a:off x="5503927" y="246319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465FFAB-5B19-0A3A-98D7-58AD0FD9A0D6}"/>
              </a:ext>
            </a:extLst>
          </p:cNvPr>
          <p:cNvSpPr/>
          <p:nvPr/>
        </p:nvSpPr>
        <p:spPr>
          <a:xfrm>
            <a:off x="5883140" y="246319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8279EB2-38C3-40C1-588B-0EE0CEB1482F}"/>
              </a:ext>
            </a:extLst>
          </p:cNvPr>
          <p:cNvSpPr/>
          <p:nvPr/>
        </p:nvSpPr>
        <p:spPr>
          <a:xfrm>
            <a:off x="5217523" y="11022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83E9878-D0B1-241B-D486-6182DFD9AF96}"/>
              </a:ext>
            </a:extLst>
          </p:cNvPr>
          <p:cNvSpPr/>
          <p:nvPr/>
        </p:nvSpPr>
        <p:spPr>
          <a:xfrm>
            <a:off x="5596736" y="11022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70E0E84-EF91-79E9-D3CA-AA09ACBED7A1}"/>
              </a:ext>
            </a:extLst>
          </p:cNvPr>
          <p:cNvGrpSpPr/>
          <p:nvPr/>
        </p:nvGrpSpPr>
        <p:grpSpPr>
          <a:xfrm>
            <a:off x="4541750" y="2999677"/>
            <a:ext cx="3595967" cy="790174"/>
            <a:chOff x="2686702" y="3044963"/>
            <a:chExt cx="3595967" cy="790174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6980C67-31F5-18B5-2EE5-8EEE27C94D3C}"/>
                </a:ext>
              </a:extLst>
            </p:cNvPr>
            <p:cNvSpPr txBox="1"/>
            <p:nvPr/>
          </p:nvSpPr>
          <p:spPr>
            <a:xfrm>
              <a:off x="4831631" y="3044963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[0][8]</a:t>
              </a:r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EAAEB0C-82C5-8CB0-CBF8-BC2E4CF177CA}"/>
                </a:ext>
              </a:extLst>
            </p:cNvPr>
            <p:cNvSpPr txBox="1"/>
            <p:nvPr/>
          </p:nvSpPr>
          <p:spPr>
            <a:xfrm>
              <a:off x="2686702" y="3145917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[0][0]</a:t>
              </a:r>
              <a:endParaRPr lang="en-US" dirty="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0AC1046-CD44-2DBD-15DE-283EB4D711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86043" y="3457568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7EB351A-90DF-E989-8FAE-EFABC3A38847}"/>
                </a:ext>
              </a:extLst>
            </p:cNvPr>
            <p:cNvCxnSpPr>
              <a:cxnSpLocks/>
            </p:cNvCxnSpPr>
            <p:nvPr/>
          </p:nvCxnSpPr>
          <p:spPr>
            <a:xfrm>
              <a:off x="5471725" y="3352908"/>
              <a:ext cx="258761" cy="48222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5A7B306-2693-42EF-70BB-64C452599BBC}"/>
              </a:ext>
            </a:extLst>
          </p:cNvPr>
          <p:cNvGrpSpPr/>
          <p:nvPr/>
        </p:nvGrpSpPr>
        <p:grpSpPr>
          <a:xfrm>
            <a:off x="5382219" y="452537"/>
            <a:ext cx="3521748" cy="662087"/>
            <a:chOff x="2986450" y="3053874"/>
            <a:chExt cx="3521748" cy="662087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5A82B6C-2AEE-05F8-AA53-702E968EB014}"/>
                </a:ext>
              </a:extLst>
            </p:cNvPr>
            <p:cNvSpPr txBox="1"/>
            <p:nvPr/>
          </p:nvSpPr>
          <p:spPr>
            <a:xfrm>
              <a:off x="3030964" y="3053874"/>
              <a:ext cx="3477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[2][0] or **(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</a:t>
              </a:r>
              <a:endParaRPr lang="en-US" dirty="0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A9D5CCB-8427-338C-F55F-F6ADAF679B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6450" y="3366760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84FFD60-88BA-3F23-7AE8-762DCAA4742D}"/>
              </a:ext>
            </a:extLst>
          </p:cNvPr>
          <p:cNvGrpSpPr/>
          <p:nvPr/>
        </p:nvGrpSpPr>
        <p:grpSpPr>
          <a:xfrm>
            <a:off x="5666929" y="1802063"/>
            <a:ext cx="4028297" cy="662087"/>
            <a:chOff x="3271160" y="4403400"/>
            <a:chExt cx="4028297" cy="66208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5ECCCE-FBA6-1EB8-A1BA-BFC3561557DB}"/>
                </a:ext>
              </a:extLst>
            </p:cNvPr>
            <p:cNvSpPr txBox="1"/>
            <p:nvPr/>
          </p:nvSpPr>
          <p:spPr>
            <a:xfrm>
              <a:off x="3315674" y="4403400"/>
              <a:ext cx="39837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[1][1] or 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+ 1)+1)</a:t>
              </a:r>
              <a:endParaRPr lang="en-US" dirty="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4BFB40B-62A4-AA55-9FAB-0BDCDC2B91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1160" y="4716286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773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6" grpId="0"/>
      <p:bldP spid="3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91" y="81831"/>
            <a:ext cx="11139645" cy="425130"/>
          </a:xfrm>
        </p:spPr>
        <p:txBody>
          <a:bodyPr/>
          <a:lstStyle/>
          <a:p>
            <a:r>
              <a:rPr lang="en-US" dirty="0"/>
              <a:t>main() Command line arguments: </a:t>
            </a:r>
            <a:r>
              <a:rPr lang="en-US" dirty="0" err="1"/>
              <a:t>argc</a:t>
            </a:r>
            <a:r>
              <a:rPr lang="en-US" dirty="0"/>
              <a:t>, </a:t>
            </a:r>
            <a:r>
              <a:rPr lang="en-US" dirty="0" err="1"/>
              <a:t>argv</a:t>
            </a:r>
            <a:endParaRPr 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064F7A-D72F-3FD0-B4F1-73CFF5B1F00C}"/>
              </a:ext>
            </a:extLst>
          </p:cNvPr>
          <p:cNvSpPr/>
          <p:nvPr/>
        </p:nvSpPr>
        <p:spPr>
          <a:xfrm>
            <a:off x="836922" y="1201795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C3B8B2-744D-F3AB-9B38-265392DAB38A}"/>
              </a:ext>
            </a:extLst>
          </p:cNvPr>
          <p:cNvSpPr txBox="1"/>
          <p:nvPr/>
        </p:nvSpPr>
        <p:spPr>
          <a:xfrm>
            <a:off x="-35043" y="1887810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33F72D-BABF-2278-F9C7-1571B3A38264}"/>
              </a:ext>
            </a:extLst>
          </p:cNvPr>
          <p:cNvSpPr txBox="1"/>
          <p:nvPr/>
        </p:nvSpPr>
        <p:spPr>
          <a:xfrm>
            <a:off x="-32006" y="1546270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EACFA6-0C5C-FA6D-5B41-6ABF0A0279D1}"/>
              </a:ext>
            </a:extLst>
          </p:cNvPr>
          <p:cNvSpPr/>
          <p:nvPr/>
        </p:nvSpPr>
        <p:spPr>
          <a:xfrm>
            <a:off x="848634" y="1546271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B292FC-C979-4736-5BDE-3A3F2945F10A}"/>
              </a:ext>
            </a:extLst>
          </p:cNvPr>
          <p:cNvSpPr txBox="1"/>
          <p:nvPr/>
        </p:nvSpPr>
        <p:spPr>
          <a:xfrm>
            <a:off x="-56464" y="1209821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2C180CA-5A2F-49EE-68E0-C4AC71F36761}"/>
              </a:ext>
            </a:extLst>
          </p:cNvPr>
          <p:cNvSpPr/>
          <p:nvPr/>
        </p:nvSpPr>
        <p:spPr>
          <a:xfrm>
            <a:off x="847759" y="1902165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BD4058-C3D0-8A9F-0542-A08EA6EBECAB}"/>
              </a:ext>
            </a:extLst>
          </p:cNvPr>
          <p:cNvSpPr txBox="1"/>
          <p:nvPr/>
        </p:nvSpPr>
        <p:spPr>
          <a:xfrm>
            <a:off x="91755" y="3911641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FC3561-7788-E5D7-1240-3D3E583A72BD}"/>
              </a:ext>
            </a:extLst>
          </p:cNvPr>
          <p:cNvSpPr/>
          <p:nvPr/>
        </p:nvSpPr>
        <p:spPr>
          <a:xfrm>
            <a:off x="770148" y="390642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785A7D-9AFF-427E-7B6A-3A0788FECB7A}"/>
              </a:ext>
            </a:extLst>
          </p:cNvPr>
          <p:cNvSpPr txBox="1"/>
          <p:nvPr/>
        </p:nvSpPr>
        <p:spPr>
          <a:xfrm>
            <a:off x="91755" y="3449925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3EDB4C0-FEB5-90EC-77F4-3194CA828552}"/>
              </a:ext>
            </a:extLst>
          </p:cNvPr>
          <p:cNvSpPr/>
          <p:nvPr/>
        </p:nvSpPr>
        <p:spPr>
          <a:xfrm>
            <a:off x="770148" y="344471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A1B778-1699-6996-F4E0-450510D944DA}"/>
              </a:ext>
            </a:extLst>
          </p:cNvPr>
          <p:cNvSpPr txBox="1"/>
          <p:nvPr/>
        </p:nvSpPr>
        <p:spPr>
          <a:xfrm>
            <a:off x="788344" y="4550494"/>
            <a:ext cx="2989921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 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(space between c and 3)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313636-D5CC-E26A-0341-F0C11C0E44AF}"/>
              </a:ext>
            </a:extLst>
          </p:cNvPr>
          <p:cNvSpPr txBox="1"/>
          <p:nvPr/>
        </p:nvSpPr>
        <p:spPr>
          <a:xfrm>
            <a:off x="-62017" y="881398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73380EC-3554-2F70-CFD2-CE9E4ED33CAB}"/>
              </a:ext>
            </a:extLst>
          </p:cNvPr>
          <p:cNvSpPr/>
          <p:nvPr/>
        </p:nvSpPr>
        <p:spPr>
          <a:xfrm>
            <a:off x="834492" y="823457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DA7DE6-D29F-7634-52B8-9DE0D8F9A992}"/>
              </a:ext>
            </a:extLst>
          </p:cNvPr>
          <p:cNvCxnSpPr>
            <a:cxnSpLocks/>
          </p:cNvCxnSpPr>
          <p:nvPr/>
        </p:nvCxnSpPr>
        <p:spPr>
          <a:xfrm flipV="1">
            <a:off x="927856" y="2251527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3FAAC15-464D-9CED-D2F0-9E02F1497376}"/>
              </a:ext>
            </a:extLst>
          </p:cNvPr>
          <p:cNvCxnSpPr>
            <a:cxnSpLocks/>
          </p:cNvCxnSpPr>
          <p:nvPr/>
        </p:nvCxnSpPr>
        <p:spPr>
          <a:xfrm>
            <a:off x="1304700" y="2080371"/>
            <a:ext cx="812704" cy="1946577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F5EDBA1-0C56-A1B3-8F67-4A7A0022E77C}"/>
              </a:ext>
            </a:extLst>
          </p:cNvPr>
          <p:cNvCxnSpPr>
            <a:cxnSpLocks/>
          </p:cNvCxnSpPr>
          <p:nvPr/>
        </p:nvCxnSpPr>
        <p:spPr>
          <a:xfrm>
            <a:off x="1304700" y="1738546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62AC0E5-0BB9-42A1-A01F-F9526366C147}"/>
              </a:ext>
            </a:extLst>
          </p:cNvPr>
          <p:cNvCxnSpPr>
            <a:cxnSpLocks/>
          </p:cNvCxnSpPr>
          <p:nvPr/>
        </p:nvCxnSpPr>
        <p:spPr>
          <a:xfrm>
            <a:off x="1304700" y="1387218"/>
            <a:ext cx="1401940" cy="22533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73FA7D4-B522-0451-0CEE-5D620ADC87D9}"/>
              </a:ext>
            </a:extLst>
          </p:cNvPr>
          <p:cNvSpPr/>
          <p:nvPr/>
        </p:nvSpPr>
        <p:spPr>
          <a:xfrm>
            <a:off x="2117404" y="400302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68C6F2-3F57-F459-A541-47657CE9D976}"/>
              </a:ext>
            </a:extLst>
          </p:cNvPr>
          <p:cNvSpPr/>
          <p:nvPr/>
        </p:nvSpPr>
        <p:spPr>
          <a:xfrm>
            <a:off x="2483624" y="400302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AA615A-C2CF-3585-C53E-FDD046C21A36}"/>
              </a:ext>
            </a:extLst>
          </p:cNvPr>
          <p:cNvSpPr/>
          <p:nvPr/>
        </p:nvSpPr>
        <p:spPr>
          <a:xfrm>
            <a:off x="2872400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4A28BA0-A5F0-DECE-7AF8-1FE35EAF75D4}"/>
              </a:ext>
            </a:extLst>
          </p:cNvPr>
          <p:cNvSpPr/>
          <p:nvPr/>
        </p:nvSpPr>
        <p:spPr>
          <a:xfrm>
            <a:off x="3261176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6687588-D4A2-39E8-12DA-BD4DE6A00A48}"/>
              </a:ext>
            </a:extLst>
          </p:cNvPr>
          <p:cNvSpPr/>
          <p:nvPr/>
        </p:nvSpPr>
        <p:spPr>
          <a:xfrm>
            <a:off x="3649952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940C1FA-5947-9752-8B13-9C6D754C1538}"/>
              </a:ext>
            </a:extLst>
          </p:cNvPr>
          <p:cNvSpPr/>
          <p:nvPr/>
        </p:nvSpPr>
        <p:spPr>
          <a:xfrm>
            <a:off x="4038728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9A0257-F356-7002-E8FA-11EFBE33807A}"/>
              </a:ext>
            </a:extLst>
          </p:cNvPr>
          <p:cNvSpPr/>
          <p:nvPr/>
        </p:nvSpPr>
        <p:spPr>
          <a:xfrm>
            <a:off x="4427504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E4AD597-8A06-8CA2-AD52-359E3A8ECC44}"/>
              </a:ext>
            </a:extLst>
          </p:cNvPr>
          <p:cNvSpPr/>
          <p:nvPr/>
        </p:nvSpPr>
        <p:spPr>
          <a:xfrm>
            <a:off x="4816280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ADAC273-F88D-991F-B1CB-81E8EDE81228}"/>
              </a:ext>
            </a:extLst>
          </p:cNvPr>
          <p:cNvSpPr/>
          <p:nvPr/>
        </p:nvSpPr>
        <p:spPr>
          <a:xfrm>
            <a:off x="5197537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9FF3486-3452-E268-1C29-0732E9D7A414}"/>
              </a:ext>
            </a:extLst>
          </p:cNvPr>
          <p:cNvSpPr/>
          <p:nvPr/>
        </p:nvSpPr>
        <p:spPr>
          <a:xfrm>
            <a:off x="5576750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19EE4D9-DDEA-3546-0FC7-DE3C6328F772}"/>
              </a:ext>
            </a:extLst>
          </p:cNvPr>
          <p:cNvSpPr/>
          <p:nvPr/>
        </p:nvSpPr>
        <p:spPr>
          <a:xfrm>
            <a:off x="2664884" y="274150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ED64079-C7A4-FB82-30B9-8AC880E4CC35}"/>
              </a:ext>
            </a:extLst>
          </p:cNvPr>
          <p:cNvSpPr/>
          <p:nvPr/>
        </p:nvSpPr>
        <p:spPr>
          <a:xfrm>
            <a:off x="3046141" y="274150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465FFAB-5B19-0A3A-98D7-58AD0FD9A0D6}"/>
              </a:ext>
            </a:extLst>
          </p:cNvPr>
          <p:cNvSpPr/>
          <p:nvPr/>
        </p:nvSpPr>
        <p:spPr>
          <a:xfrm>
            <a:off x="3425354" y="274150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8279EB2-38C3-40C1-588B-0EE0CEB1482F}"/>
              </a:ext>
            </a:extLst>
          </p:cNvPr>
          <p:cNvSpPr/>
          <p:nvPr/>
        </p:nvSpPr>
        <p:spPr>
          <a:xfrm>
            <a:off x="2759737" y="138057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83E9878-D0B1-241B-D486-6182DFD9AF96}"/>
              </a:ext>
            </a:extLst>
          </p:cNvPr>
          <p:cNvSpPr/>
          <p:nvPr/>
        </p:nvSpPr>
        <p:spPr>
          <a:xfrm>
            <a:off x="3138950" y="138057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70E0E84-EF91-79E9-D3CA-AA09ACBED7A1}"/>
              </a:ext>
            </a:extLst>
          </p:cNvPr>
          <p:cNvGrpSpPr/>
          <p:nvPr/>
        </p:nvGrpSpPr>
        <p:grpSpPr>
          <a:xfrm>
            <a:off x="2101498" y="3327461"/>
            <a:ext cx="3284618" cy="859185"/>
            <a:chOff x="2686702" y="3087047"/>
            <a:chExt cx="3284618" cy="859185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6980C67-31F5-18B5-2EE5-8EEE27C94D3C}"/>
                </a:ext>
              </a:extLst>
            </p:cNvPr>
            <p:cNvSpPr txBox="1"/>
            <p:nvPr/>
          </p:nvSpPr>
          <p:spPr>
            <a:xfrm>
              <a:off x="4013733" y="3087047"/>
              <a:ext cx="195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+ 8)</a:t>
              </a:r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EAAEB0C-82C5-8CB0-CBF8-BC2E4CF177CA}"/>
                </a:ext>
              </a:extLst>
            </p:cNvPr>
            <p:cNvSpPr txBox="1"/>
            <p:nvPr/>
          </p:nvSpPr>
          <p:spPr>
            <a:xfrm>
              <a:off x="2686702" y="314591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endParaRPr lang="en-US" dirty="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0AC1046-CD44-2DBD-15DE-283EB4D711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3861" y="3457568"/>
              <a:ext cx="263607" cy="48866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7EB351A-90DF-E989-8FAE-EFABC3A38847}"/>
                </a:ext>
              </a:extLst>
            </p:cNvPr>
            <p:cNvCxnSpPr>
              <a:cxnSpLocks/>
            </p:cNvCxnSpPr>
            <p:nvPr/>
          </p:nvCxnSpPr>
          <p:spPr>
            <a:xfrm>
              <a:off x="5691945" y="3410327"/>
              <a:ext cx="229436" cy="46881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5A7B306-2693-42EF-70BB-64C452599BBC}"/>
              </a:ext>
            </a:extLst>
          </p:cNvPr>
          <p:cNvGrpSpPr/>
          <p:nvPr/>
        </p:nvGrpSpPr>
        <p:grpSpPr>
          <a:xfrm>
            <a:off x="2968947" y="730845"/>
            <a:ext cx="1704313" cy="802344"/>
            <a:chOff x="3030964" y="3053874"/>
            <a:chExt cx="1704313" cy="80234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5A82B6C-2AEE-05F8-AA53-702E968EB014}"/>
                </a:ext>
              </a:extLst>
            </p:cNvPr>
            <p:cNvSpPr txBox="1"/>
            <p:nvPr/>
          </p:nvSpPr>
          <p:spPr>
            <a:xfrm>
              <a:off x="3030964" y="3053874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</a:t>
              </a:r>
              <a:endParaRPr lang="en-US" dirty="0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A9D5CCB-8427-338C-F55F-F6ADAF679B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0964" y="3366760"/>
              <a:ext cx="236911" cy="489458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84FFD60-88BA-3F23-7AE8-762DCAA4742D}"/>
              </a:ext>
            </a:extLst>
          </p:cNvPr>
          <p:cNvGrpSpPr/>
          <p:nvPr/>
        </p:nvGrpSpPr>
        <p:grpSpPr>
          <a:xfrm>
            <a:off x="3253657" y="2080371"/>
            <a:ext cx="2464136" cy="800107"/>
            <a:chOff x="3315674" y="4403400"/>
            <a:chExt cx="2464136" cy="80010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5ECCCE-FBA6-1EB8-A1BA-BFC3561557DB}"/>
                </a:ext>
              </a:extLst>
            </p:cNvPr>
            <p:cNvSpPr txBox="1"/>
            <p:nvPr/>
          </p:nvSpPr>
          <p:spPr>
            <a:xfrm>
              <a:off x="3315674" y="4403400"/>
              <a:ext cx="2464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 + 1)</a:t>
              </a:r>
              <a:endParaRPr lang="en-US" dirty="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4BFB40B-62A4-AA55-9FAB-0BDCDC2B91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3193" y="4716286"/>
              <a:ext cx="229392" cy="48722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E39990F-D5E9-FD0B-D870-89DCBBFCAF60}"/>
              </a:ext>
            </a:extLst>
          </p:cNvPr>
          <p:cNvSpPr txBox="1"/>
          <p:nvPr/>
        </p:nvSpPr>
        <p:spPr>
          <a:xfrm>
            <a:off x="6204014" y="1980422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877AC1-955B-FBA5-8670-3228797D9AAA}"/>
              </a:ext>
            </a:extLst>
          </p:cNvPr>
          <p:cNvSpPr txBox="1"/>
          <p:nvPr/>
        </p:nvSpPr>
        <p:spPr>
          <a:xfrm>
            <a:off x="6207051" y="1638882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BC7614-E51F-22CB-99D2-CBB6F22B8C5B}"/>
              </a:ext>
            </a:extLst>
          </p:cNvPr>
          <p:cNvSpPr/>
          <p:nvPr/>
        </p:nvSpPr>
        <p:spPr>
          <a:xfrm>
            <a:off x="7087691" y="1638883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86D097-DBCE-CD3B-25EC-6500B70CEF58}"/>
              </a:ext>
            </a:extLst>
          </p:cNvPr>
          <p:cNvSpPr txBox="1"/>
          <p:nvPr/>
        </p:nvSpPr>
        <p:spPr>
          <a:xfrm>
            <a:off x="6182593" y="130243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47F7E5-A468-3C0D-41DD-A7FF86823E68}"/>
              </a:ext>
            </a:extLst>
          </p:cNvPr>
          <p:cNvSpPr/>
          <p:nvPr/>
        </p:nvSpPr>
        <p:spPr>
          <a:xfrm>
            <a:off x="7086816" y="1994777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715802-02D4-A9AF-06F7-6715BFFA5689}"/>
              </a:ext>
            </a:extLst>
          </p:cNvPr>
          <p:cNvSpPr txBox="1"/>
          <p:nvPr/>
        </p:nvSpPr>
        <p:spPr>
          <a:xfrm>
            <a:off x="6248283" y="3998025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C58B75-BCA7-11E8-5CB5-86B635DB37A8}"/>
              </a:ext>
            </a:extLst>
          </p:cNvPr>
          <p:cNvSpPr/>
          <p:nvPr/>
        </p:nvSpPr>
        <p:spPr>
          <a:xfrm>
            <a:off x="6926676" y="399281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6CE896-EFE6-9EAA-A8B1-F91087C557C3}"/>
              </a:ext>
            </a:extLst>
          </p:cNvPr>
          <p:cNvSpPr txBox="1"/>
          <p:nvPr/>
        </p:nvSpPr>
        <p:spPr>
          <a:xfrm>
            <a:off x="6248283" y="3536309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6244C3-0AD4-CF21-BA28-39058D24477E}"/>
              </a:ext>
            </a:extLst>
          </p:cNvPr>
          <p:cNvSpPr/>
          <p:nvPr/>
        </p:nvSpPr>
        <p:spPr>
          <a:xfrm>
            <a:off x="6926676" y="353109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A5694B-EC14-DEBD-047F-AA93B0DE008B}"/>
              </a:ext>
            </a:extLst>
          </p:cNvPr>
          <p:cNvSpPr txBox="1"/>
          <p:nvPr/>
        </p:nvSpPr>
        <p:spPr>
          <a:xfrm>
            <a:off x="7027401" y="4643106"/>
            <a:ext cx="3389069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(No space between c and 3)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99F241-E98A-0751-7C85-A7029243E118}"/>
              </a:ext>
            </a:extLst>
          </p:cNvPr>
          <p:cNvSpPr/>
          <p:nvPr/>
        </p:nvSpPr>
        <p:spPr>
          <a:xfrm>
            <a:off x="7081532" y="1273408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5AD368-EF6E-91FA-B2AF-2B68EE0E32A2}"/>
              </a:ext>
            </a:extLst>
          </p:cNvPr>
          <p:cNvCxnSpPr>
            <a:cxnSpLocks/>
          </p:cNvCxnSpPr>
          <p:nvPr/>
        </p:nvCxnSpPr>
        <p:spPr>
          <a:xfrm flipV="1">
            <a:off x="7166913" y="2344139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12694BB-6B4F-2C6A-3A55-6913BB358837}"/>
              </a:ext>
            </a:extLst>
          </p:cNvPr>
          <p:cNvCxnSpPr>
            <a:cxnSpLocks/>
          </p:cNvCxnSpPr>
          <p:nvPr/>
        </p:nvCxnSpPr>
        <p:spPr>
          <a:xfrm>
            <a:off x="7491549" y="2143493"/>
            <a:ext cx="864912" cy="1976067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495FF0-6A0C-C6D1-2AA0-907FA327A083}"/>
              </a:ext>
            </a:extLst>
          </p:cNvPr>
          <p:cNvCxnSpPr>
            <a:cxnSpLocks/>
          </p:cNvCxnSpPr>
          <p:nvPr/>
        </p:nvCxnSpPr>
        <p:spPr>
          <a:xfrm>
            <a:off x="7543757" y="1831158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0C2A044-B4B5-345D-D07D-2C0CAFB96F12}"/>
              </a:ext>
            </a:extLst>
          </p:cNvPr>
          <p:cNvSpPr/>
          <p:nvPr/>
        </p:nvSpPr>
        <p:spPr>
          <a:xfrm>
            <a:off x="8356461" y="409563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C95113-D7F7-9849-EA00-E29864837E9E}"/>
              </a:ext>
            </a:extLst>
          </p:cNvPr>
          <p:cNvSpPr/>
          <p:nvPr/>
        </p:nvSpPr>
        <p:spPr>
          <a:xfrm>
            <a:off x="8722681" y="409563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FF3CF7-15A5-AF72-0C18-7353222C19F1}"/>
              </a:ext>
            </a:extLst>
          </p:cNvPr>
          <p:cNvSpPr/>
          <p:nvPr/>
        </p:nvSpPr>
        <p:spPr>
          <a:xfrm>
            <a:off x="9111457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794E1C4-921C-987E-E807-244872C62BA7}"/>
              </a:ext>
            </a:extLst>
          </p:cNvPr>
          <p:cNvSpPr/>
          <p:nvPr/>
        </p:nvSpPr>
        <p:spPr>
          <a:xfrm>
            <a:off x="9500233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F546E70-1863-1487-ED9E-A5152F656F8D}"/>
              </a:ext>
            </a:extLst>
          </p:cNvPr>
          <p:cNvSpPr/>
          <p:nvPr/>
        </p:nvSpPr>
        <p:spPr>
          <a:xfrm>
            <a:off x="9889009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24267FB-CAE7-B783-ACD7-48FB475BA5D5}"/>
              </a:ext>
            </a:extLst>
          </p:cNvPr>
          <p:cNvSpPr/>
          <p:nvPr/>
        </p:nvSpPr>
        <p:spPr>
          <a:xfrm>
            <a:off x="10277785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C6D193E-A3C1-710E-D2E2-D5D2F7DA51BF}"/>
              </a:ext>
            </a:extLst>
          </p:cNvPr>
          <p:cNvSpPr/>
          <p:nvPr/>
        </p:nvSpPr>
        <p:spPr>
          <a:xfrm>
            <a:off x="10666561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865993D-F981-734B-D786-7609FB189CB4}"/>
              </a:ext>
            </a:extLst>
          </p:cNvPr>
          <p:cNvSpPr/>
          <p:nvPr/>
        </p:nvSpPr>
        <p:spPr>
          <a:xfrm>
            <a:off x="11055337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67A89FD-9FEF-B1E5-121C-655B6071C66C}"/>
              </a:ext>
            </a:extLst>
          </p:cNvPr>
          <p:cNvSpPr/>
          <p:nvPr/>
        </p:nvSpPr>
        <p:spPr>
          <a:xfrm>
            <a:off x="11436594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0DD01E6-BAC7-CFEB-E03E-BA7B47497F71}"/>
              </a:ext>
            </a:extLst>
          </p:cNvPr>
          <p:cNvSpPr/>
          <p:nvPr/>
        </p:nvSpPr>
        <p:spPr>
          <a:xfrm>
            <a:off x="11815807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09BB52C-177B-3A03-FD47-48E3299163E1}"/>
              </a:ext>
            </a:extLst>
          </p:cNvPr>
          <p:cNvSpPr/>
          <p:nvPr/>
        </p:nvSpPr>
        <p:spPr>
          <a:xfrm>
            <a:off x="8903941" y="283411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343EBF9-5C2F-EE12-4DB6-D4B6E6973B8D}"/>
              </a:ext>
            </a:extLst>
          </p:cNvPr>
          <p:cNvSpPr/>
          <p:nvPr/>
        </p:nvSpPr>
        <p:spPr>
          <a:xfrm>
            <a:off x="9285198" y="283411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7BD270E-0403-7B61-09D7-1FD72278F73F}"/>
              </a:ext>
            </a:extLst>
          </p:cNvPr>
          <p:cNvSpPr/>
          <p:nvPr/>
        </p:nvSpPr>
        <p:spPr>
          <a:xfrm>
            <a:off x="10020085" y="282634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2CBE2D2-92CE-401A-8B41-4212B00C21C6}"/>
              </a:ext>
            </a:extLst>
          </p:cNvPr>
          <p:cNvSpPr/>
          <p:nvPr/>
        </p:nvSpPr>
        <p:spPr>
          <a:xfrm>
            <a:off x="9649772" y="282510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6710231-C889-2807-C4AC-B3CCB07D95AC}"/>
              </a:ext>
            </a:extLst>
          </p:cNvPr>
          <p:cNvGrpSpPr/>
          <p:nvPr/>
        </p:nvGrpSpPr>
        <p:grpSpPr>
          <a:xfrm>
            <a:off x="8323021" y="3419515"/>
            <a:ext cx="3351483" cy="830680"/>
            <a:chOff x="2686702" y="3093881"/>
            <a:chExt cx="3351483" cy="830680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15F9115-33DA-896E-94D7-C56B2507EEA7}"/>
                </a:ext>
              </a:extLst>
            </p:cNvPr>
            <p:cNvSpPr txBox="1"/>
            <p:nvPr/>
          </p:nvSpPr>
          <p:spPr>
            <a:xfrm>
              <a:off x="4333872" y="3093881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+ 8)</a:t>
              </a:r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C4D847E-833D-8B9B-D7E6-F2132A7CE7D8}"/>
                </a:ext>
              </a:extLst>
            </p:cNvPr>
            <p:cNvSpPr txBox="1"/>
            <p:nvPr/>
          </p:nvSpPr>
          <p:spPr>
            <a:xfrm>
              <a:off x="2686702" y="314591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endParaRPr lang="en-US" dirty="0"/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31A8E1BE-D74B-0C9A-C285-3872175BB7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13321" y="3457568"/>
              <a:ext cx="254147" cy="466993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2989E971-41A7-F199-132E-6A765CD353C9}"/>
                </a:ext>
              </a:extLst>
            </p:cNvPr>
            <p:cNvCxnSpPr>
              <a:cxnSpLocks/>
            </p:cNvCxnSpPr>
            <p:nvPr/>
          </p:nvCxnSpPr>
          <p:spPr>
            <a:xfrm>
              <a:off x="5879066" y="3461196"/>
              <a:ext cx="93251" cy="450992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3E89AF4-7AEB-B37D-AD0D-51BFFCC6B728}"/>
              </a:ext>
            </a:extLst>
          </p:cNvPr>
          <p:cNvGrpSpPr/>
          <p:nvPr/>
        </p:nvGrpSpPr>
        <p:grpSpPr>
          <a:xfrm>
            <a:off x="9492714" y="2172983"/>
            <a:ext cx="2210862" cy="772691"/>
            <a:chOff x="3315674" y="4403400"/>
            <a:chExt cx="2210862" cy="772691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667C586-6CBD-FB94-51E7-8E12C5175630}"/>
                </a:ext>
              </a:extLst>
            </p:cNvPr>
            <p:cNvSpPr txBox="1"/>
            <p:nvPr/>
          </p:nvSpPr>
          <p:spPr>
            <a:xfrm>
              <a:off x="3315674" y="4403400"/>
              <a:ext cx="221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+ 1)+2)</a:t>
              </a:r>
              <a:endParaRPr lang="en-US" dirty="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65959F0-7871-873B-5126-DB2AD865E9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1969" y="4702897"/>
              <a:ext cx="231585" cy="47319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514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C7213-458C-3145-8795-8F6E64E1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138112"/>
            <a:ext cx="10515600" cy="511764"/>
          </a:xfrm>
        </p:spPr>
        <p:txBody>
          <a:bodyPr/>
          <a:lstStyle/>
          <a:p>
            <a:r>
              <a:rPr lang="en-US" dirty="0"/>
              <a:t>Pointers to Functions (Function Pointers)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3EB3E-483E-DB41-B289-C39638D70CA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1650" y="660035"/>
            <a:ext cx="10871200" cy="580382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Similar in concept to an array name, a </a:t>
            </a:r>
            <a:r>
              <a:rPr lang="en-US" dirty="0">
                <a:solidFill>
                  <a:schemeClr val="accent5"/>
                </a:solidFill>
              </a:rPr>
              <a:t>function name ends up being the address of the first instruction in a function</a:t>
            </a:r>
          </a:p>
          <a:p>
            <a:r>
              <a:rPr lang="en-US" dirty="0"/>
              <a:t>A function pointer variable contains the address of a function</a:t>
            </a:r>
          </a:p>
          <a:p>
            <a:r>
              <a:rPr lang="en-US" dirty="0"/>
              <a:t>Generic format: </a:t>
            </a:r>
          </a:p>
          <a:p>
            <a:pPr lvl="2"/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Looks like a function prototype with extra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 in front of name</a:t>
            </a:r>
          </a:p>
          <a:p>
            <a:pPr lvl="1"/>
            <a:r>
              <a:rPr lang="en-US" dirty="0"/>
              <a:t>Why are parentheses around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(*name)</a:t>
            </a:r>
            <a:r>
              <a:rPr lang="en-US" dirty="0"/>
              <a:t> needed?</a:t>
            </a:r>
          </a:p>
          <a:p>
            <a:pPr lvl="1"/>
            <a:endParaRPr lang="en-US" dirty="0"/>
          </a:p>
          <a:p>
            <a:pPr marL="354012" lvl="1" indent="0">
              <a:buNone/>
            </a:pPr>
            <a:endParaRPr lang="en-US" dirty="0"/>
          </a:p>
          <a:p>
            <a:pPr lvl="2"/>
            <a:r>
              <a:rPr lang="en-US" dirty="0"/>
              <a:t>Above says name is a function returning a pointer to </a:t>
            </a:r>
            <a:r>
              <a:rPr lang="en-US" dirty="0" err="1"/>
              <a:t>returnType</a:t>
            </a:r>
            <a:endParaRPr lang="en-US" dirty="0"/>
          </a:p>
          <a:p>
            <a:r>
              <a:rPr lang="en-US" dirty="0"/>
              <a:t>Using the function:</a:t>
            </a:r>
          </a:p>
          <a:p>
            <a:pPr marL="0" indent="0">
              <a:buNone/>
            </a:pPr>
            <a:endParaRPr lang="en-US" dirty="0"/>
          </a:p>
          <a:p>
            <a:pPr marL="354012" lvl="1" indent="0">
              <a:buNone/>
            </a:pPr>
            <a:r>
              <a:rPr lang="en-US" dirty="0">
                <a:solidFill>
                  <a:schemeClr val="accent5"/>
                </a:solidFill>
              </a:rPr>
              <a:t>Calls the pointed-to function with the given arguments and returns the return value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DE6FAA8-564B-DF4A-B9C4-1958C8BBA91D}"/>
              </a:ext>
            </a:extLst>
          </p:cNvPr>
          <p:cNvSpPr/>
          <p:nvPr/>
        </p:nvSpPr>
        <p:spPr bwMode="auto">
          <a:xfrm>
            <a:off x="2804635" y="2080022"/>
            <a:ext cx="5710715" cy="4572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returnType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name)(</a:t>
            </a:r>
            <a:r>
              <a:rPr lang="en-US" sz="20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type1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…, </a:t>
            </a:r>
            <a:r>
              <a:rPr lang="en-US" sz="2000" b="1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typeN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000" b="1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690C9C5-F1DA-484F-BC46-1CE14A5515A8}"/>
              </a:ext>
            </a:extLst>
          </p:cNvPr>
          <p:cNvSpPr/>
          <p:nvPr/>
        </p:nvSpPr>
        <p:spPr bwMode="auto">
          <a:xfrm>
            <a:off x="1756885" y="3550238"/>
            <a:ext cx="6568082" cy="45720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returnType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name(</a:t>
            </a:r>
            <a:r>
              <a:rPr lang="en-US" sz="20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type1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…, </a:t>
            </a:r>
            <a:r>
              <a:rPr lang="en-US" sz="2000" b="1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typeN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//wrong</a:t>
            </a:r>
            <a:endParaRPr lang="en-US" sz="2000" b="1" dirty="0">
              <a:solidFill>
                <a:srgbClr val="00B050"/>
              </a:solidFill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DAA3E8-6A72-C746-90D9-C8A767FD5696}"/>
              </a:ext>
            </a:extLst>
          </p:cNvPr>
          <p:cNvGrpSpPr/>
          <p:nvPr/>
        </p:nvGrpSpPr>
        <p:grpSpPr>
          <a:xfrm>
            <a:off x="2386324" y="5020454"/>
            <a:ext cx="6917701" cy="457200"/>
            <a:chOff x="2337968" y="5080910"/>
            <a:chExt cx="6917701" cy="45720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6297ECB-014D-C64C-930E-D10E283B8039}"/>
                </a:ext>
              </a:extLst>
            </p:cNvPr>
            <p:cNvSpPr/>
            <p:nvPr/>
          </p:nvSpPr>
          <p:spPr bwMode="auto">
            <a:xfrm>
              <a:off x="2337968" y="5080910"/>
              <a:ext cx="3599281" cy="457200"/>
            </a:xfrm>
            <a:prstGeom prst="round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(*name)(arg1, …,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argN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  <a:endParaRPr lang="en-US" sz="2000" b="1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E847298-B961-524A-A251-039E26FAB0B8}"/>
                </a:ext>
              </a:extLst>
            </p:cNvPr>
            <p:cNvSpPr/>
            <p:nvPr/>
          </p:nvSpPr>
          <p:spPr bwMode="auto">
            <a:xfrm>
              <a:off x="6096000" y="5080910"/>
              <a:ext cx="3159669" cy="457200"/>
            </a:xfrm>
            <a:prstGeom prst="round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name(arg1, …,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argN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  <a:endParaRPr lang="en-US" sz="2000" b="1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920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ED215-703A-0346-9B84-37EEC56CB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10" y="51588"/>
            <a:ext cx="6379414" cy="592931"/>
          </a:xfrm>
        </p:spPr>
        <p:txBody>
          <a:bodyPr/>
          <a:lstStyle/>
          <a:p>
            <a:r>
              <a:rPr lang="en-US" dirty="0"/>
              <a:t>Pointers to Function Example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82E5134-E536-2744-8CB0-D247D5B4DD62}"/>
              </a:ext>
            </a:extLst>
          </p:cNvPr>
          <p:cNvSpPr/>
          <p:nvPr/>
        </p:nvSpPr>
        <p:spPr bwMode="auto">
          <a:xfrm>
            <a:off x="306101" y="4702825"/>
            <a:ext cx="6887117" cy="200402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array_update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f,a,len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(*f)() to each array element</a:t>
            </a:r>
            <a:b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array_update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(*f)(int),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*a, int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for (int *p = a; p &lt; a +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++p)  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*p = 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f(*p);</a:t>
            </a:r>
            <a:endParaRPr lang="en-US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1B5B821-80FC-774F-B63B-830971D44217}"/>
              </a:ext>
            </a:extLst>
          </p:cNvPr>
          <p:cNvSpPr/>
          <p:nvPr/>
        </p:nvSpPr>
        <p:spPr bwMode="auto">
          <a:xfrm>
            <a:off x="8310784" y="2670548"/>
            <a:ext cx="3057790" cy="23431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add1(int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+ 1;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334571-118B-5041-8234-577E0793B557}"/>
              </a:ext>
            </a:extLst>
          </p:cNvPr>
          <p:cNvSpPr/>
          <p:nvPr/>
        </p:nvSpPr>
        <p:spPr bwMode="auto">
          <a:xfrm>
            <a:off x="320949" y="644519"/>
            <a:ext cx="6150275" cy="391214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main(void)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array[] = {4, 8, 15, 16, 23, 42};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(array)/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(array[0]);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print_array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(array,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array_update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add1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array,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print_array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(array,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array_update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array,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print_array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(array,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EXIT_SUCCESS;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104B70E-B01F-9A4B-BC12-5F73F34A11C6}"/>
              </a:ext>
            </a:extLst>
          </p:cNvPr>
          <p:cNvSpPr/>
          <p:nvPr/>
        </p:nvSpPr>
        <p:spPr bwMode="auto">
          <a:xfrm>
            <a:off x="8351763" y="5476213"/>
            <a:ext cx="3224058" cy="128433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%./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a.out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4 8 15 16 23 42 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5 9 16 17 24 43 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25 81 256 289 576 1849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F635E51-0187-E646-89DD-2F02C721D657}"/>
              </a:ext>
            </a:extLst>
          </p:cNvPr>
          <p:cNvSpPr/>
          <p:nvPr/>
        </p:nvSpPr>
        <p:spPr bwMode="auto">
          <a:xfrm>
            <a:off x="6915702" y="602716"/>
            <a:ext cx="5012076" cy="18273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print_array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*a, int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cnt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*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a +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for (int *p = a; p &lt;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endpt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++p)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(”%d ”, *p);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(”\n”);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FF1EE0-930D-5D44-9EA0-3F1641075F1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2962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E5F26-BCA0-AA4D-B7E7-68AF2156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and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B20F9-0EBF-EC4B-B45C-09797F5F0BE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93456" y="1130698"/>
            <a:ext cx="7572895" cy="450517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An </a:t>
            </a:r>
            <a:r>
              <a:rPr lang="en-US" sz="2400" dirty="0">
                <a:solidFill>
                  <a:srgbClr val="2C895B"/>
                </a:solidFill>
              </a:rPr>
              <a:t>address</a:t>
            </a:r>
            <a:r>
              <a:rPr lang="en-US" sz="2400" dirty="0"/>
              <a:t> refers to a location in memory, the </a:t>
            </a:r>
            <a:r>
              <a:rPr lang="en-US" sz="2400" dirty="0">
                <a:solidFill>
                  <a:srgbClr val="F37440"/>
                </a:solidFill>
              </a:rPr>
              <a:t>lowest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37440"/>
                </a:solidFill>
              </a:rPr>
              <a:t>first byte </a:t>
            </a:r>
            <a:r>
              <a:rPr lang="en-US" sz="2400" dirty="0"/>
              <a:t>in a </a:t>
            </a:r>
            <a:r>
              <a:rPr lang="en-US" sz="2400" dirty="0">
                <a:solidFill>
                  <a:srgbClr val="0070C0"/>
                </a:solidFill>
              </a:rPr>
              <a:t>contiguous sequence of bytes</a:t>
            </a:r>
          </a:p>
          <a:p>
            <a:r>
              <a:rPr lang="en-US" sz="2400" dirty="0"/>
              <a:t>A </a:t>
            </a:r>
            <a:r>
              <a:rPr lang="en-US" sz="2400" dirty="0">
                <a:solidFill>
                  <a:srgbClr val="0070C0"/>
                </a:solidFill>
              </a:rPr>
              <a:t>pointer</a:t>
            </a:r>
            <a:r>
              <a:rPr lang="en-US" sz="2400" dirty="0"/>
              <a:t> is a </a:t>
            </a:r>
            <a:r>
              <a:rPr lang="en-US" sz="2400" dirty="0">
                <a:solidFill>
                  <a:schemeClr val="accent5"/>
                </a:solidFill>
              </a:rPr>
              <a:t>variable</a:t>
            </a:r>
            <a:r>
              <a:rPr lang="en-US" sz="2400" dirty="0"/>
              <a:t> whose </a:t>
            </a:r>
            <a:r>
              <a:rPr lang="en-US" sz="2400" dirty="0">
                <a:solidFill>
                  <a:srgbClr val="F3753F"/>
                </a:solidFill>
              </a:rPr>
              <a:t>contents</a:t>
            </a:r>
            <a:r>
              <a:rPr lang="en-US" sz="2400" dirty="0"/>
              <a:t> (or value) can be properly used as an </a:t>
            </a:r>
            <a:r>
              <a:rPr lang="en-US" sz="2400" dirty="0">
                <a:solidFill>
                  <a:srgbClr val="2C895B"/>
                </a:solidFill>
              </a:rPr>
              <a:t>address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2C895B"/>
                </a:solidFill>
              </a:rPr>
              <a:t>value in a pointer </a:t>
            </a:r>
            <a:r>
              <a:rPr lang="en-US" sz="2400" i="1" dirty="0">
                <a:solidFill>
                  <a:srgbClr val="0070C0"/>
                </a:solidFill>
              </a:rPr>
              <a:t>should</a:t>
            </a:r>
            <a:r>
              <a:rPr lang="en-US" sz="2400" dirty="0">
                <a:solidFill>
                  <a:schemeClr val="tx2"/>
                </a:solidFill>
              </a:rPr>
              <a:t> be a</a:t>
            </a:r>
            <a:r>
              <a:rPr lang="en-US" sz="2400" dirty="0">
                <a:solidFill>
                  <a:srgbClr val="2C895B"/>
                </a:solidFill>
              </a:rPr>
              <a:t> valid address </a:t>
            </a:r>
            <a:r>
              <a:rPr lang="en-US" sz="2400" dirty="0">
                <a:solidFill>
                  <a:srgbClr val="F37440"/>
                </a:solidFill>
              </a:rPr>
              <a:t>allocated to the process</a:t>
            </a:r>
            <a:r>
              <a:rPr lang="en-US" sz="2400" dirty="0">
                <a:solidFill>
                  <a:srgbClr val="2C895B"/>
                </a:solidFill>
              </a:rPr>
              <a:t> by the </a:t>
            </a:r>
            <a:r>
              <a:rPr lang="en-US" sz="2400" dirty="0">
                <a:solidFill>
                  <a:srgbClr val="7030A0"/>
                </a:solidFill>
              </a:rPr>
              <a:t>operating system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0070C0"/>
                </a:solidFill>
              </a:rPr>
              <a:t>variable x </a:t>
            </a:r>
            <a:r>
              <a:rPr lang="en-US" sz="2400" dirty="0">
                <a:solidFill>
                  <a:schemeClr val="tx2"/>
                </a:solidFill>
              </a:rPr>
              <a:t>is at </a:t>
            </a:r>
            <a:r>
              <a:rPr lang="en-US" sz="2400" dirty="0">
                <a:solidFill>
                  <a:srgbClr val="00B050"/>
                </a:solidFill>
              </a:rPr>
              <a:t>memory address 0x90001008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0070C0"/>
                </a:solidFill>
              </a:rPr>
              <a:t>variable </a:t>
            </a:r>
            <a:r>
              <a:rPr lang="en-US" sz="2400" dirty="0" err="1">
                <a:solidFill>
                  <a:srgbClr val="0070C0"/>
                </a:solidFill>
              </a:rPr>
              <a:t>pt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is at </a:t>
            </a:r>
            <a:r>
              <a:rPr lang="en-US" sz="2400" dirty="0">
                <a:solidFill>
                  <a:srgbClr val="00B050"/>
                </a:solidFill>
              </a:rPr>
              <a:t>memory location 0x90001000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FF0000"/>
                </a:solidFill>
              </a:rPr>
              <a:t>contents</a:t>
            </a:r>
            <a:r>
              <a:rPr lang="en-US" sz="2400" dirty="0">
                <a:solidFill>
                  <a:schemeClr val="tx2"/>
                </a:solidFill>
              </a:rPr>
              <a:t> of </a:t>
            </a:r>
            <a:r>
              <a:rPr lang="en-US" sz="2400" dirty="0" err="1">
                <a:solidFill>
                  <a:srgbClr val="0070C0"/>
                </a:solidFill>
              </a:rPr>
              <a:t>pt</a:t>
            </a:r>
            <a:r>
              <a:rPr lang="en-US" sz="2400" dirty="0">
                <a:solidFill>
                  <a:schemeClr val="tx2"/>
                </a:solidFill>
              </a:rPr>
              <a:t> is the </a:t>
            </a:r>
            <a:r>
              <a:rPr lang="en-US" sz="2400" dirty="0">
                <a:solidFill>
                  <a:srgbClr val="0070C0"/>
                </a:solidFill>
              </a:rPr>
              <a:t>address of x </a:t>
            </a:r>
            <a:r>
              <a:rPr lang="en-US" sz="2400" dirty="0">
                <a:solidFill>
                  <a:srgbClr val="2C895B"/>
                </a:solidFill>
              </a:rPr>
              <a:t>0x90001008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6E8B7D4-107F-A74A-A409-EE348E96CAB2}"/>
              </a:ext>
            </a:extLst>
          </p:cNvPr>
          <p:cNvGrpSpPr/>
          <p:nvPr/>
        </p:nvGrpSpPr>
        <p:grpSpPr>
          <a:xfrm>
            <a:off x="9558921" y="964406"/>
            <a:ext cx="2582734" cy="5530105"/>
            <a:chOff x="10375708" y="710592"/>
            <a:chExt cx="2582734" cy="5530105"/>
          </a:xfrm>
        </p:grpSpPr>
        <p:sp>
          <p:nvSpPr>
            <p:cNvPr id="40" name="Rectangle 2">
              <a:extLst>
                <a:ext uri="{FF2B5EF4-FFF2-40B4-BE49-F238E27FC236}">
                  <a16:creationId xmlns:a16="http://schemas.microsoft.com/office/drawing/2014/main" id="{C536C89B-E897-B745-A8CD-DD64D9B635DD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0568416" y="1306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1" name="Rectangle 3">
              <a:extLst>
                <a:ext uri="{FF2B5EF4-FFF2-40B4-BE49-F238E27FC236}">
                  <a16:creationId xmlns:a16="http://schemas.microsoft.com/office/drawing/2014/main" id="{720D2B7D-2739-5740-BCCA-D84B45087F2F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0568416" y="1611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2" name="Rectangle 4">
              <a:extLst>
                <a:ext uri="{FF2B5EF4-FFF2-40B4-BE49-F238E27FC236}">
                  <a16:creationId xmlns:a16="http://schemas.microsoft.com/office/drawing/2014/main" id="{5BE3C6E0-D573-E94A-BB1E-9B4D2ECC27E9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0568416" y="19159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3" name="Rectangle 5">
              <a:extLst>
                <a:ext uri="{FF2B5EF4-FFF2-40B4-BE49-F238E27FC236}">
                  <a16:creationId xmlns:a16="http://schemas.microsoft.com/office/drawing/2014/main" id="{603C7C34-A775-9F47-8220-51F2A4EFDA2A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0568416" y="2220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4" name="Rectangle 6">
              <a:extLst>
                <a:ext uri="{FF2B5EF4-FFF2-40B4-BE49-F238E27FC236}">
                  <a16:creationId xmlns:a16="http://schemas.microsoft.com/office/drawing/2014/main" id="{80206564-EFD7-E344-9952-8EA4E16007BA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0568416" y="25255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5" name="Rectangle 7">
              <a:extLst>
                <a:ext uri="{FF2B5EF4-FFF2-40B4-BE49-F238E27FC236}">
                  <a16:creationId xmlns:a16="http://schemas.microsoft.com/office/drawing/2014/main" id="{B8378EF2-4842-1544-BC3E-CE931B9DD0C4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0568416" y="28303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6" name="Rectangle 8">
              <a:extLst>
                <a:ext uri="{FF2B5EF4-FFF2-40B4-BE49-F238E27FC236}">
                  <a16:creationId xmlns:a16="http://schemas.microsoft.com/office/drawing/2014/main" id="{5D961640-7519-C945-B30D-A2CF246ED107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0568416" y="31351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7" name="Rectangle 9">
              <a:extLst>
                <a:ext uri="{FF2B5EF4-FFF2-40B4-BE49-F238E27FC236}">
                  <a16:creationId xmlns:a16="http://schemas.microsoft.com/office/drawing/2014/main" id="{54EE768F-A700-B846-9E40-D957FD37A7B5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0568416" y="34399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77</a:t>
              </a:r>
            </a:p>
          </p:txBody>
        </p:sp>
        <p:sp>
          <p:nvSpPr>
            <p:cNvPr id="48" name="Rectangle 10">
              <a:extLst>
                <a:ext uri="{FF2B5EF4-FFF2-40B4-BE49-F238E27FC236}">
                  <a16:creationId xmlns:a16="http://schemas.microsoft.com/office/drawing/2014/main" id="{282348BA-5373-594D-B81D-ED7D6328AF73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0568416" y="3744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9" name="Rectangle 11">
              <a:extLst>
                <a:ext uri="{FF2B5EF4-FFF2-40B4-BE49-F238E27FC236}">
                  <a16:creationId xmlns:a16="http://schemas.microsoft.com/office/drawing/2014/main" id="{218B30D4-670C-174E-8E82-04D994EC2F33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0568416" y="40495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0" name="Rectangle 12">
              <a:extLst>
                <a:ext uri="{FF2B5EF4-FFF2-40B4-BE49-F238E27FC236}">
                  <a16:creationId xmlns:a16="http://schemas.microsoft.com/office/drawing/2014/main" id="{4943FB56-9E25-4A4E-86EA-89118D9EF170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0568416" y="4354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1" name="Rectangle 13">
              <a:extLst>
                <a:ext uri="{FF2B5EF4-FFF2-40B4-BE49-F238E27FC236}">
                  <a16:creationId xmlns:a16="http://schemas.microsoft.com/office/drawing/2014/main" id="{194A50F6-7F98-CC45-B272-56129C3720E7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0568416" y="4659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2" name="Text Box 37">
              <a:extLst>
                <a:ext uri="{FF2B5EF4-FFF2-40B4-BE49-F238E27FC236}">
                  <a16:creationId xmlns:a16="http://schemas.microsoft.com/office/drawing/2014/main" id="{CD856DFB-8F3A-424B-B58B-0AF7D0E02C0C}"/>
                </a:ext>
              </a:extLst>
            </p:cNvPr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0375708" y="948381"/>
              <a:ext cx="995016" cy="40011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(1 Byte)</a:t>
              </a:r>
            </a:p>
          </p:txBody>
        </p:sp>
        <p:sp>
          <p:nvSpPr>
            <p:cNvPr id="53" name="Rectangle 39">
              <a:extLst>
                <a:ext uri="{FF2B5EF4-FFF2-40B4-BE49-F238E27FC236}">
                  <a16:creationId xmlns:a16="http://schemas.microsoft.com/office/drawing/2014/main" id="{859249ED-B2CD-2C4D-95B4-B259BB9CB3AC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10568416" y="49639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90</a:t>
              </a:r>
            </a:p>
          </p:txBody>
        </p:sp>
        <p:sp>
          <p:nvSpPr>
            <p:cNvPr id="54" name="Rectangle 41">
              <a:extLst>
                <a:ext uri="{FF2B5EF4-FFF2-40B4-BE49-F238E27FC236}">
                  <a16:creationId xmlns:a16="http://schemas.microsoft.com/office/drawing/2014/main" id="{A79BFF68-506C-8D49-82CE-7C95EE699B5E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10568416" y="52687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5" name="Rectangle 43">
              <a:extLst>
                <a:ext uri="{FF2B5EF4-FFF2-40B4-BE49-F238E27FC236}">
                  <a16:creationId xmlns:a16="http://schemas.microsoft.com/office/drawing/2014/main" id="{BD00D6C6-C90C-2A47-9F27-233CA4939E9C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10568416" y="55735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01</a:t>
              </a:r>
            </a:p>
          </p:txBody>
        </p:sp>
        <p:sp>
          <p:nvSpPr>
            <p:cNvPr id="56" name="Rectangle 45">
              <a:extLst>
                <a:ext uri="{FF2B5EF4-FFF2-40B4-BE49-F238E27FC236}">
                  <a16:creationId xmlns:a16="http://schemas.microsoft.com/office/drawing/2014/main" id="{0EFA27C5-93FC-1C42-974C-BE23A4BDF28B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10568416" y="58783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08</a:t>
              </a:r>
            </a:p>
          </p:txBody>
        </p:sp>
        <p:sp>
          <p:nvSpPr>
            <p:cNvPr id="57" name="Rectangle 14">
              <a:extLst>
                <a:ext uri="{FF2B5EF4-FFF2-40B4-BE49-F238E27FC236}">
                  <a16:creationId xmlns:a16="http://schemas.microsoft.com/office/drawing/2014/main" id="{0834145F-128A-FF4F-9ABA-963983B9916A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11223864" y="5871365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0x90001000</a:t>
              </a:r>
            </a:p>
          </p:txBody>
        </p:sp>
        <p:sp>
          <p:nvSpPr>
            <p:cNvPr id="58" name="Rectangle 15">
              <a:extLst>
                <a:ext uri="{FF2B5EF4-FFF2-40B4-BE49-F238E27FC236}">
                  <a16:creationId xmlns:a16="http://schemas.microsoft.com/office/drawing/2014/main" id="{F806CA0B-4C4B-844A-A5AD-00AD82D75FC4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11223864" y="5521631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0x90001001</a:t>
              </a:r>
            </a:p>
          </p:txBody>
        </p:sp>
        <p:sp>
          <p:nvSpPr>
            <p:cNvPr id="59" name="Rectangle 16">
              <a:extLst>
                <a:ext uri="{FF2B5EF4-FFF2-40B4-BE49-F238E27FC236}">
                  <a16:creationId xmlns:a16="http://schemas.microsoft.com/office/drawing/2014/main" id="{A71DB83D-4E52-2C44-A02D-62FCCA0A3190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11223864" y="5233442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0x90001002</a:t>
              </a:r>
            </a:p>
          </p:txBody>
        </p:sp>
        <p:sp>
          <p:nvSpPr>
            <p:cNvPr id="60" name="Rectangle 17">
              <a:extLst>
                <a:ext uri="{FF2B5EF4-FFF2-40B4-BE49-F238E27FC236}">
                  <a16:creationId xmlns:a16="http://schemas.microsoft.com/office/drawing/2014/main" id="{82B82AE0-19D7-104B-B12F-905D26AF307B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11223864" y="492544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0x90001003</a:t>
              </a:r>
            </a:p>
          </p:txBody>
        </p:sp>
        <p:sp>
          <p:nvSpPr>
            <p:cNvPr id="61" name="Rectangle 18">
              <a:extLst>
                <a:ext uri="{FF2B5EF4-FFF2-40B4-BE49-F238E27FC236}">
                  <a16:creationId xmlns:a16="http://schemas.microsoft.com/office/drawing/2014/main" id="{DDFCF367-3CE8-7442-AFF0-94B939B4D70D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11223864" y="4627682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0x90001004</a:t>
              </a:r>
            </a:p>
          </p:txBody>
        </p:sp>
        <p:sp>
          <p:nvSpPr>
            <p:cNvPr id="62" name="Rectangle 19">
              <a:extLst>
                <a:ext uri="{FF2B5EF4-FFF2-40B4-BE49-F238E27FC236}">
                  <a16:creationId xmlns:a16="http://schemas.microsoft.com/office/drawing/2014/main" id="{8222449F-36CF-6340-BDC2-B6C0D2DDD13E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11223864" y="431784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0x90001005</a:t>
              </a:r>
            </a:p>
          </p:txBody>
        </p:sp>
        <p:sp>
          <p:nvSpPr>
            <p:cNvPr id="63" name="Rectangle 20">
              <a:extLst>
                <a:ext uri="{FF2B5EF4-FFF2-40B4-BE49-F238E27FC236}">
                  <a16:creationId xmlns:a16="http://schemas.microsoft.com/office/drawing/2014/main" id="{FE825607-3843-184C-8BBA-10E269A4E06E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11223864" y="402467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0x90001006</a:t>
              </a:r>
            </a:p>
          </p:txBody>
        </p:sp>
        <p:sp>
          <p:nvSpPr>
            <p:cNvPr id="64" name="Rectangle 21">
              <a:extLst>
                <a:ext uri="{FF2B5EF4-FFF2-40B4-BE49-F238E27FC236}">
                  <a16:creationId xmlns:a16="http://schemas.microsoft.com/office/drawing/2014/main" id="{5CA86F16-1706-6543-9B18-A5BF3E764D0D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11223864" y="371367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0x90001007</a:t>
              </a:r>
            </a:p>
          </p:txBody>
        </p:sp>
        <p:sp>
          <p:nvSpPr>
            <p:cNvPr id="65" name="Rectangle 22">
              <a:extLst>
                <a:ext uri="{FF2B5EF4-FFF2-40B4-BE49-F238E27FC236}">
                  <a16:creationId xmlns:a16="http://schemas.microsoft.com/office/drawing/2014/main" id="{E890D3E2-B169-114D-AB8F-DE00702E20D4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11223864" y="341879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</a:t>
              </a:r>
              <a:r>
                <a:rPr lang="en-US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90001008</a:t>
              </a:r>
            </a:p>
          </p:txBody>
        </p:sp>
        <p:sp>
          <p:nvSpPr>
            <p:cNvPr id="66" name="Rectangle 23">
              <a:extLst>
                <a:ext uri="{FF2B5EF4-FFF2-40B4-BE49-F238E27FC236}">
                  <a16:creationId xmlns:a16="http://schemas.microsoft.com/office/drawing/2014/main" id="{5C5C63E2-DE39-3544-A607-89271555E390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11223864" y="314108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0x90001009</a:t>
              </a:r>
            </a:p>
          </p:txBody>
        </p:sp>
        <p:sp>
          <p:nvSpPr>
            <p:cNvPr id="67" name="Rectangle 24">
              <a:extLst>
                <a:ext uri="{FF2B5EF4-FFF2-40B4-BE49-F238E27FC236}">
                  <a16:creationId xmlns:a16="http://schemas.microsoft.com/office/drawing/2014/main" id="{012CBB8D-C2C4-5942-8946-74081B0358AB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11223864" y="2831209"/>
              <a:ext cx="1366080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0x9000100A</a:t>
              </a:r>
            </a:p>
          </p:txBody>
        </p:sp>
        <p:sp>
          <p:nvSpPr>
            <p:cNvPr id="68" name="Rectangle 25">
              <a:extLst>
                <a:ext uri="{FF2B5EF4-FFF2-40B4-BE49-F238E27FC236}">
                  <a16:creationId xmlns:a16="http://schemas.microsoft.com/office/drawing/2014/main" id="{94845B1D-D78A-5147-BB5B-DA55D720FA4B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11223864" y="2521334"/>
              <a:ext cx="135646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0x9000100B</a:t>
              </a:r>
            </a:p>
          </p:txBody>
        </p:sp>
        <p:sp>
          <p:nvSpPr>
            <p:cNvPr id="69" name="Rectangle 40">
              <a:extLst>
                <a:ext uri="{FF2B5EF4-FFF2-40B4-BE49-F238E27FC236}">
                  <a16:creationId xmlns:a16="http://schemas.microsoft.com/office/drawing/2014/main" id="{A60D8C2E-B4D2-6B43-A976-BAE07E26B0AF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11223864" y="2211459"/>
              <a:ext cx="134844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0x9000100C</a:t>
              </a:r>
            </a:p>
          </p:txBody>
        </p:sp>
        <p:sp>
          <p:nvSpPr>
            <p:cNvPr id="70" name="Rectangle 42">
              <a:extLst>
                <a:ext uri="{FF2B5EF4-FFF2-40B4-BE49-F238E27FC236}">
                  <a16:creationId xmlns:a16="http://schemas.microsoft.com/office/drawing/2014/main" id="{5D8B14BC-238D-664A-8F34-A1B1956FE230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11223864" y="1931614"/>
              <a:ext cx="137249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0x9000100D</a:t>
              </a:r>
            </a:p>
          </p:txBody>
        </p:sp>
        <p:sp>
          <p:nvSpPr>
            <p:cNvPr id="71" name="Rectangle 44">
              <a:extLst>
                <a:ext uri="{FF2B5EF4-FFF2-40B4-BE49-F238E27FC236}">
                  <a16:creationId xmlns:a16="http://schemas.microsoft.com/office/drawing/2014/main" id="{824DF390-FAB8-AC44-8ECC-165BAF81D6AA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11223864" y="1605636"/>
              <a:ext cx="133882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0x9000100E</a:t>
              </a:r>
            </a:p>
          </p:txBody>
        </p:sp>
        <p:sp>
          <p:nvSpPr>
            <p:cNvPr id="72" name="Rectangle 46">
              <a:extLst>
                <a:ext uri="{FF2B5EF4-FFF2-40B4-BE49-F238E27FC236}">
                  <a16:creationId xmlns:a16="http://schemas.microsoft.com/office/drawing/2014/main" id="{DF83A5D1-7E38-7448-ADE9-9201EA698DB3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11223864" y="1297500"/>
              <a:ext cx="133241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0x9000100F</a:t>
              </a:r>
            </a:p>
          </p:txBody>
        </p:sp>
        <p:sp>
          <p:nvSpPr>
            <p:cNvPr id="73" name="Text Box 36">
              <a:extLst>
                <a:ext uri="{FF2B5EF4-FFF2-40B4-BE49-F238E27FC236}">
                  <a16:creationId xmlns:a16="http://schemas.microsoft.com/office/drawing/2014/main" id="{CA9B6C6C-86A4-2348-86AA-85DF048A0318}"/>
                </a:ext>
              </a:extLst>
            </p:cNvPr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11223864" y="710592"/>
              <a:ext cx="1734578" cy="7078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32-bit address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(hex)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140BDAB4-013F-4343-916B-CDA3474DA128}"/>
              </a:ext>
            </a:extLst>
          </p:cNvPr>
          <p:cNvSpPr txBox="1"/>
          <p:nvPr/>
        </p:nvSpPr>
        <p:spPr>
          <a:xfrm>
            <a:off x="8312199" y="3393945"/>
            <a:ext cx="15408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int x = </a:t>
            </a:r>
          </a:p>
          <a:p>
            <a:r>
              <a:rPr lang="en-US" sz="2000" dirty="0">
                <a:solidFill>
                  <a:schemeClr val="tx2"/>
                </a:solidFill>
              </a:rPr>
              <a:t>0x77; ------&gt;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24E48D1-9CAE-A344-9B29-F45D1D700D93}"/>
              </a:ext>
            </a:extLst>
          </p:cNvPr>
          <p:cNvSpPr txBox="1"/>
          <p:nvPr/>
        </p:nvSpPr>
        <p:spPr>
          <a:xfrm>
            <a:off x="6989721" y="6216274"/>
            <a:ext cx="2863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tx2"/>
                </a:solidFill>
              </a:rPr>
              <a:t>pt</a:t>
            </a:r>
            <a:r>
              <a:rPr lang="en-US" sz="2000" dirty="0">
                <a:solidFill>
                  <a:schemeClr val="tx2"/>
                </a:solidFill>
              </a:rPr>
              <a:t> is a pointer to x------&gt;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A5C4203-3EF1-674E-83DF-922A78B483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3F57E8-C69F-BC4B-956A-E5E1891481C8}"/>
              </a:ext>
            </a:extLst>
          </p:cNvPr>
          <p:cNvSpPr txBox="1"/>
          <p:nvPr/>
        </p:nvSpPr>
        <p:spPr>
          <a:xfrm>
            <a:off x="-2196548" y="-28028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2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29F3C-8120-A44A-BC22-37112D254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buffer overflow: common security flaw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70235-7794-7C45-8549-7003EAB96BD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85101" y="1075006"/>
            <a:ext cx="11013585" cy="213650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A </a:t>
            </a:r>
            <a:r>
              <a:rPr lang="en-US" sz="2200" dirty="0">
                <a:solidFill>
                  <a:srgbClr val="0070C0"/>
                </a:solidFill>
              </a:rPr>
              <a:t>buffer overflow </a:t>
            </a:r>
            <a:r>
              <a:rPr lang="en-US" sz="2200" dirty="0"/>
              <a:t>occurs when data is written </a:t>
            </a:r>
            <a:r>
              <a:rPr lang="en-US" sz="2200" dirty="0">
                <a:solidFill>
                  <a:srgbClr val="0070C0"/>
                </a:solidFill>
              </a:rPr>
              <a:t>outside the boundaries </a:t>
            </a:r>
            <a:r>
              <a:rPr lang="en-US" sz="2200" dirty="0"/>
              <a:t>of the </a:t>
            </a:r>
            <a:r>
              <a:rPr lang="en-US" sz="2200" dirty="0">
                <a:solidFill>
                  <a:srgbClr val="0070C0"/>
                </a:solidFill>
              </a:rPr>
              <a:t>memory allocated to target variable </a:t>
            </a:r>
            <a:r>
              <a:rPr lang="en-US" sz="2200" dirty="0"/>
              <a:t>(or target buffer)</a:t>
            </a:r>
          </a:p>
          <a:p>
            <a:pPr>
              <a:lnSpc>
                <a:spcPct val="100000"/>
              </a:lnSpc>
            </a:pP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strcpy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000" dirty="0"/>
              <a:t> is a very </a:t>
            </a:r>
            <a:r>
              <a:rPr lang="en-US" sz="2000" i="1" dirty="0">
                <a:solidFill>
                  <a:schemeClr val="accent1"/>
                </a:solidFill>
              </a:rPr>
              <a:t>common source of buffer overrun security flaws</a:t>
            </a:r>
            <a:r>
              <a:rPr lang="en-US" sz="2000" dirty="0"/>
              <a:t>: </a:t>
            </a:r>
          </a:p>
          <a:p>
            <a:pPr lvl="1"/>
            <a:r>
              <a:rPr lang="en-US" sz="1800" dirty="0"/>
              <a:t>always ensure that the </a:t>
            </a:r>
            <a:r>
              <a:rPr lang="en-US" sz="1800" dirty="0">
                <a:solidFill>
                  <a:srgbClr val="0070C0"/>
                </a:solidFill>
              </a:rPr>
              <a:t>destination array is </a:t>
            </a:r>
            <a:r>
              <a:rPr lang="en-US" sz="1800" b="1" dirty="0">
                <a:solidFill>
                  <a:srgbClr val="0070C0"/>
                </a:solidFill>
              </a:rPr>
              <a:t>large enough </a:t>
            </a:r>
            <a:r>
              <a:rPr lang="en-US" sz="1800" dirty="0"/>
              <a:t>(and don’t forget the null terminator) </a:t>
            </a:r>
          </a:p>
          <a:p>
            <a:pPr>
              <a:lnSpc>
                <a:spcPct val="100000"/>
              </a:lnSpc>
            </a:pP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strcpy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000" dirty="0"/>
              <a:t>can cause </a:t>
            </a:r>
            <a:r>
              <a:rPr lang="en-US" sz="2000" dirty="0">
                <a:solidFill>
                  <a:schemeClr val="accent1"/>
                </a:solidFill>
              </a:rPr>
              <a:t>problems when the </a:t>
            </a:r>
            <a:r>
              <a:rPr lang="en-US" sz="2000" b="1" i="1" dirty="0">
                <a:solidFill>
                  <a:schemeClr val="accent1"/>
                </a:solidFill>
              </a:rPr>
              <a:t>destination</a:t>
            </a:r>
            <a:r>
              <a:rPr lang="en-US" sz="2000" dirty="0">
                <a:solidFill>
                  <a:schemeClr val="accent1"/>
                </a:solidFill>
              </a:rPr>
              <a:t> and </a:t>
            </a:r>
            <a:r>
              <a:rPr lang="en-US" sz="2000" b="1" dirty="0">
                <a:solidFill>
                  <a:schemeClr val="accent1"/>
                </a:solidFill>
              </a:rPr>
              <a:t>source</a:t>
            </a:r>
            <a:r>
              <a:rPr lang="en-US" sz="2000" dirty="0">
                <a:solidFill>
                  <a:schemeClr val="accent1"/>
                </a:solidFill>
              </a:rPr>
              <a:t> regions </a:t>
            </a:r>
            <a:r>
              <a:rPr lang="en-US" sz="2000" b="1" i="1" dirty="0">
                <a:solidFill>
                  <a:schemeClr val="accent1"/>
                </a:solidFill>
              </a:rPr>
              <a:t>overlap</a:t>
            </a:r>
          </a:p>
          <a:p>
            <a:endParaRPr lang="en-US" sz="2200" dirty="0"/>
          </a:p>
          <a:p>
            <a:endParaRPr lang="en-US" sz="2200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1AB38F7-323A-634C-9436-DA0D443DA079}"/>
              </a:ext>
            </a:extLst>
          </p:cNvPr>
          <p:cNvGrpSpPr>
            <a:grpSpLocks/>
          </p:cNvGrpSpPr>
          <p:nvPr/>
        </p:nvGrpSpPr>
        <p:grpSpPr bwMode="auto">
          <a:xfrm>
            <a:off x="2870200" y="5322570"/>
            <a:ext cx="5867400" cy="533400"/>
            <a:chOff x="528" y="2544"/>
            <a:chExt cx="3696" cy="336"/>
          </a:xfrm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F1B7600F-A228-2A41-B129-7808B65E4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BA5BD424-7598-CB4E-B58D-051434B07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7D48EE50-2AEF-564F-9C62-B22074AA76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32F32BE9-6DF9-A742-AE5D-188C44711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97C6CE30-846F-B243-95C9-CC00AD5C8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A718CFA4-D9D2-834E-9B66-AF0883107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1FA9B845-93A1-DB4B-8B92-DC05526BC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59D34598-16BF-2D4E-8C94-B90A4CBC58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9E1B074B-DC61-6347-B8CE-1CEF00F02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544"/>
              <a:ext cx="336" cy="3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DF5109AC-56DF-0640-9618-73E08F1B1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544"/>
              <a:ext cx="336" cy="3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23F5A6BA-8309-814A-A0E7-53606EDE4B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544"/>
              <a:ext cx="336" cy="3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" name="Line 16">
            <a:extLst>
              <a:ext uri="{FF2B5EF4-FFF2-40B4-BE49-F238E27FC236}">
                <a16:creationId xmlns:a16="http://schemas.microsoft.com/office/drawing/2014/main" id="{C1659CF1-D1AF-0449-A5ED-CA1E381D92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30550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17">
            <a:extLst>
              <a:ext uri="{FF2B5EF4-FFF2-40B4-BE49-F238E27FC236}">
                <a16:creationId xmlns:a16="http://schemas.microsoft.com/office/drawing/2014/main" id="{9B912484-CD00-374F-96C6-5A7DDA600DA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10450" y="456057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C2B8C383-22FC-B745-8725-FB23053B05F6}"/>
              </a:ext>
            </a:extLst>
          </p:cNvPr>
          <p:cNvGrpSpPr>
            <a:grpSpLocks/>
          </p:cNvGrpSpPr>
          <p:nvPr/>
        </p:nvGrpSpPr>
        <p:grpSpPr bwMode="auto">
          <a:xfrm>
            <a:off x="1727200" y="4027170"/>
            <a:ext cx="7010400" cy="717550"/>
            <a:chOff x="576" y="3360"/>
            <a:chExt cx="4416" cy="452"/>
          </a:xfrm>
        </p:grpSpPr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A55F86A7-712B-8D44-B7B5-913007EB20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3360"/>
              <a:ext cx="3696" cy="336"/>
              <a:chOff x="528" y="2544"/>
              <a:chExt cx="3696" cy="336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08F8B2D-38E1-664C-9D26-4FD027CA8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7ED1E05-967D-7C47-9F36-EA670D04C4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F61E56-699E-C148-B0C5-2A9BE5B5E7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8610FBB-5C65-744F-952A-29CEE5202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2C99A22-EEA5-5644-A112-1C0057E6B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584E08B-79B4-7B43-A275-F93E0D092C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65971AA-4E78-0341-AD4F-071D53616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3093B32-F37E-FC45-96FC-DAB7CA91C7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329F993-261B-9C4D-9BA4-0BB4038BB6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6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C2A6558-5ED2-D148-995D-5ECAC15DB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5D0A0B7-E580-9846-B03A-75E7D8328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" name="Text Box 31">
              <a:extLst>
                <a:ext uri="{FF2B5EF4-FFF2-40B4-BE49-F238E27FC236}">
                  <a16:creationId xmlns:a16="http://schemas.microsoft.com/office/drawing/2014/main" id="{D1FFF72A-DB45-BC4B-B81B-E32364218B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3408"/>
              <a:ext cx="66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en-US" b="1">
                  <a:latin typeface="Arial" panose="020B0604020202020204" pitchFamily="34" charset="0"/>
                </a:rPr>
                <a:t>Source</a:t>
              </a:r>
            </a:p>
            <a:p>
              <a:pPr algn="ctr" eaLnBrk="1" hangingPunct="1"/>
              <a:r>
                <a:rPr lang="en-US" altLang="en-US" b="1">
                  <a:latin typeface="Arial" panose="020B0604020202020204" pitchFamily="34" charset="0"/>
                </a:rPr>
                <a:t>Memory</a:t>
              </a:r>
            </a:p>
          </p:txBody>
        </p:sp>
      </p:grpSp>
      <p:sp>
        <p:nvSpPr>
          <p:cNvPr id="32" name="AutoShape 32">
            <a:extLst>
              <a:ext uri="{FF2B5EF4-FFF2-40B4-BE49-F238E27FC236}">
                <a16:creationId xmlns:a16="http://schemas.microsoft.com/office/drawing/2014/main" id="{5D6DD995-5B67-504D-9897-D0DF11208EE4}"/>
              </a:ext>
            </a:extLst>
          </p:cNvPr>
          <p:cNvSpPr>
            <a:spLocks/>
          </p:cNvSpPr>
          <p:nvPr/>
        </p:nvSpPr>
        <p:spPr bwMode="auto">
          <a:xfrm rot="16200000">
            <a:off x="7651750" y="5384483"/>
            <a:ext cx="571500" cy="1600200"/>
          </a:xfrm>
          <a:prstGeom prst="leftBrace">
            <a:avLst>
              <a:gd name="adj1" fmla="val 23333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AutoShape 33">
            <a:extLst>
              <a:ext uri="{FF2B5EF4-FFF2-40B4-BE49-F238E27FC236}">
                <a16:creationId xmlns:a16="http://schemas.microsoft.com/office/drawing/2014/main" id="{C06F922C-FDBB-214B-8965-3B036D7F212D}"/>
              </a:ext>
            </a:extLst>
          </p:cNvPr>
          <p:cNvSpPr>
            <a:spLocks/>
          </p:cNvSpPr>
          <p:nvPr/>
        </p:nvSpPr>
        <p:spPr bwMode="auto">
          <a:xfrm rot="16200000">
            <a:off x="4718050" y="4050983"/>
            <a:ext cx="571500" cy="4267200"/>
          </a:xfrm>
          <a:prstGeom prst="leftBrace">
            <a:avLst>
              <a:gd name="adj1" fmla="val 62222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Line 34">
            <a:extLst>
              <a:ext uri="{FF2B5EF4-FFF2-40B4-BE49-F238E27FC236}">
                <a16:creationId xmlns:a16="http://schemas.microsoft.com/office/drawing/2014/main" id="{AC27EF79-DCBD-194B-B5E8-DF55B5413E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5442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35">
            <a:extLst>
              <a:ext uri="{FF2B5EF4-FFF2-40B4-BE49-F238E27FC236}">
                <a16:creationId xmlns:a16="http://schemas.microsoft.com/office/drawing/2014/main" id="{00082A19-775C-A048-9F34-BE29DFE19B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1957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Line 36">
            <a:extLst>
              <a:ext uri="{FF2B5EF4-FFF2-40B4-BE49-F238E27FC236}">
                <a16:creationId xmlns:a16="http://schemas.microsoft.com/office/drawing/2014/main" id="{88B704CF-908E-7E47-BB65-5BE44D706E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2122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Line 37">
            <a:extLst>
              <a:ext uri="{FF2B5EF4-FFF2-40B4-BE49-F238E27FC236}">
                <a16:creationId xmlns:a16="http://schemas.microsoft.com/office/drawing/2014/main" id="{EF1FA4D9-C794-DE4C-A815-953B01C010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8637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Line 38">
            <a:extLst>
              <a:ext uri="{FF2B5EF4-FFF2-40B4-BE49-F238E27FC236}">
                <a16:creationId xmlns:a16="http://schemas.microsoft.com/office/drawing/2014/main" id="{E10CC48D-4915-A54D-A4B8-58762308BC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8802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Line 39">
            <a:extLst>
              <a:ext uri="{FF2B5EF4-FFF2-40B4-BE49-F238E27FC236}">
                <a16:creationId xmlns:a16="http://schemas.microsoft.com/office/drawing/2014/main" id="{BD4CD0C1-A3AB-6340-B4CA-E18E1C5AE6A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43650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40">
            <a:extLst>
              <a:ext uri="{FF2B5EF4-FFF2-40B4-BE49-F238E27FC236}">
                <a16:creationId xmlns:a16="http://schemas.microsoft.com/office/drawing/2014/main" id="{11751C40-F1FC-114D-8860-9016DC2A30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08800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Line 41">
            <a:extLst>
              <a:ext uri="{FF2B5EF4-FFF2-40B4-BE49-F238E27FC236}">
                <a16:creationId xmlns:a16="http://schemas.microsoft.com/office/drawing/2014/main" id="{717DA8C2-E4A7-2E40-B834-CCABB9CF350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75600" y="456057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Line 42">
            <a:extLst>
              <a:ext uri="{FF2B5EF4-FFF2-40B4-BE49-F238E27FC236}">
                <a16:creationId xmlns:a16="http://schemas.microsoft.com/office/drawing/2014/main" id="{13A377CF-D2E7-CA40-9859-E093454464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09000" y="456057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Text Box 43">
            <a:extLst>
              <a:ext uri="{FF2B5EF4-FFF2-40B4-BE49-F238E27FC236}">
                <a16:creationId xmlns:a16="http://schemas.microsoft.com/office/drawing/2014/main" id="{1423229B-36F0-164F-9713-849A8B77E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6000" y="6389370"/>
            <a:ext cx="2851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600" b="1">
                <a:latin typeface="Arial" panose="020B0604020202020204" pitchFamily="34" charset="0"/>
              </a:rPr>
              <a:t>Allocated Memory (8 Bytes)</a:t>
            </a:r>
          </a:p>
        </p:txBody>
      </p:sp>
      <p:sp>
        <p:nvSpPr>
          <p:cNvPr id="44" name="AutoShape 44">
            <a:extLst>
              <a:ext uri="{FF2B5EF4-FFF2-40B4-BE49-F238E27FC236}">
                <a16:creationId xmlns:a16="http://schemas.microsoft.com/office/drawing/2014/main" id="{17175515-974D-4844-A42A-892DE91A6B3D}"/>
              </a:ext>
            </a:extLst>
          </p:cNvPr>
          <p:cNvSpPr>
            <a:spLocks/>
          </p:cNvSpPr>
          <p:nvPr/>
        </p:nvSpPr>
        <p:spPr bwMode="auto">
          <a:xfrm rot="5400000">
            <a:off x="5575300" y="864870"/>
            <a:ext cx="457200" cy="5867400"/>
          </a:xfrm>
          <a:prstGeom prst="leftBrace">
            <a:avLst>
              <a:gd name="adj1" fmla="val 106944"/>
              <a:gd name="adj2" fmla="val 49995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Text Box 45">
            <a:extLst>
              <a:ext uri="{FF2B5EF4-FFF2-40B4-BE49-F238E27FC236}">
                <a16:creationId xmlns:a16="http://schemas.microsoft.com/office/drawing/2014/main" id="{CAC90E30-2EAE-6743-BAFB-98B9AF2104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7600" y="3265170"/>
            <a:ext cx="1765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600" b="1">
                <a:latin typeface="Arial" panose="020B0604020202020204" pitchFamily="34" charset="0"/>
              </a:rPr>
              <a:t>11 Bytes of Data</a:t>
            </a:r>
          </a:p>
        </p:txBody>
      </p:sp>
      <p:sp>
        <p:nvSpPr>
          <p:cNvPr id="46" name="Text Box 46">
            <a:extLst>
              <a:ext uri="{FF2B5EF4-FFF2-40B4-BE49-F238E27FC236}">
                <a16:creationId xmlns:a16="http://schemas.microsoft.com/office/drawing/2014/main" id="{01BC86A7-F77A-DF40-9998-5B8B94E06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3800" y="4560570"/>
            <a:ext cx="1263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b="1">
                <a:latin typeface="Arial" panose="020B0604020202020204" pitchFamily="34" charset="0"/>
              </a:rPr>
              <a:t>Copy </a:t>
            </a:r>
          </a:p>
          <a:p>
            <a:pPr algn="ctr" eaLnBrk="1" hangingPunct="1"/>
            <a:r>
              <a:rPr lang="en-US" altLang="en-US" b="1">
                <a:latin typeface="Arial" panose="020B0604020202020204" pitchFamily="34" charset="0"/>
              </a:rPr>
              <a:t>Operation</a:t>
            </a:r>
          </a:p>
        </p:txBody>
      </p:sp>
      <p:sp>
        <p:nvSpPr>
          <p:cNvPr id="47" name="Text Box 48">
            <a:extLst>
              <a:ext uri="{FF2B5EF4-FFF2-40B4-BE49-F238E27FC236}">
                <a16:creationId xmlns:a16="http://schemas.microsoft.com/office/drawing/2014/main" id="{D9030FA6-6072-384C-A472-C41824D91F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9800" y="6313170"/>
            <a:ext cx="15636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600" b="1">
                <a:latin typeface="Arial" panose="020B0604020202020204" pitchFamily="34" charset="0"/>
              </a:rPr>
              <a:t>Other Memory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1FBC9F4-05D7-5840-9BB4-99408452291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0522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1FC03-952D-044E-A72D-E20D38E29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43396"/>
            <a:ext cx="11547598" cy="461101"/>
          </a:xfrm>
        </p:spPr>
        <p:txBody>
          <a:bodyPr/>
          <a:lstStyle/>
          <a:p>
            <a:r>
              <a:rPr lang="en-US" dirty="0" err="1"/>
              <a:t>strcpy</a:t>
            </a:r>
            <a:r>
              <a:rPr lang="en-US" dirty="0"/>
              <a:t>() buffer overflow: over-write of an adjacent variable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C2696AD-1631-8344-AC5E-CC45727B778D}"/>
              </a:ext>
            </a:extLst>
          </p:cNvPr>
          <p:cNvSpPr/>
          <p:nvPr/>
        </p:nvSpPr>
        <p:spPr bwMode="auto">
          <a:xfrm>
            <a:off x="162911" y="552164"/>
            <a:ext cx="7677076" cy="3667286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 main(void)		/* file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test.c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s1[]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"before";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char r2[4] = "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s2[]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"after";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("s2: %s\nr2: %s\nr2:%s\n", s2, r2, s1);</a:t>
            </a:r>
          </a:p>
          <a:p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(r2,"hello"); </a:t>
            </a:r>
            <a:r>
              <a:rPr lang="en-US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length &gt; buffer size</a:t>
            </a:r>
          </a:p>
          <a:p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("\ns2:%s\nr2: %s\nr2:%s\n",s2,r2,s1);    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EXIT_SUCCESS;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10" name="Group 63">
            <a:extLst>
              <a:ext uri="{FF2B5EF4-FFF2-40B4-BE49-F238E27FC236}">
                <a16:creationId xmlns:a16="http://schemas.microsoft.com/office/drawing/2014/main" id="{3E1C73F9-10A2-C741-980E-798D2942ABEE}"/>
              </a:ext>
            </a:extLst>
          </p:cNvPr>
          <p:cNvGraphicFramePr>
            <a:graphicFrameLocks noGrp="1"/>
          </p:cNvGraphicFramePr>
          <p:nvPr/>
        </p:nvGraphicFramePr>
        <p:xfrm>
          <a:off x="134006" y="4267118"/>
          <a:ext cx="11923987" cy="879136"/>
        </p:xfrm>
        <a:graphic>
          <a:graphicData uri="http://schemas.openxmlformats.org/drawingml/2006/table">
            <a:tbl>
              <a:tblPr/>
              <a:tblGrid>
                <a:gridCol w="701411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79449200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177723285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99022705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11054026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86225236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22683146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167147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37392883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68436948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89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s1[6]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89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'a'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't'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'x'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'y'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'z'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'b'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B4EE721-6509-3944-A4F2-FD50546EF18D}"/>
              </a:ext>
            </a:extLst>
          </p:cNvPr>
          <p:cNvSpPr txBox="1"/>
          <p:nvPr/>
        </p:nvSpPr>
        <p:spPr>
          <a:xfrm>
            <a:off x="70562" y="5306495"/>
            <a:ext cx="1149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low memory</a:t>
            </a:r>
          </a:p>
          <a:p>
            <a:r>
              <a:rPr lang="en-US" sz="1400" dirty="0">
                <a:solidFill>
                  <a:srgbClr val="0070C0"/>
                </a:solidFill>
              </a:rPr>
              <a:t>address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E25411-A9C2-F244-89A1-B11B661512A2}"/>
              </a:ext>
            </a:extLst>
          </p:cNvPr>
          <p:cNvSpPr txBox="1"/>
          <p:nvPr/>
        </p:nvSpPr>
        <p:spPr>
          <a:xfrm>
            <a:off x="10880832" y="5377356"/>
            <a:ext cx="121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high memory</a:t>
            </a:r>
          </a:p>
          <a:p>
            <a:r>
              <a:rPr lang="en-US" sz="1400" dirty="0">
                <a:solidFill>
                  <a:srgbClr val="0070C0"/>
                </a:solidFill>
              </a:rPr>
              <a:t>address</a:t>
            </a:r>
          </a:p>
        </p:txBody>
      </p:sp>
      <p:graphicFrame>
        <p:nvGraphicFramePr>
          <p:cNvPr id="14" name="Group 63">
            <a:extLst>
              <a:ext uri="{FF2B5EF4-FFF2-40B4-BE49-F238E27FC236}">
                <a16:creationId xmlns:a16="http://schemas.microsoft.com/office/drawing/2014/main" id="{6AF91EB0-263F-D940-9E49-BE8BF193A035}"/>
              </a:ext>
            </a:extLst>
          </p:cNvPr>
          <p:cNvGraphicFramePr>
            <a:graphicFrameLocks noGrp="1"/>
          </p:cNvGraphicFramePr>
          <p:nvPr/>
        </p:nvGraphicFramePr>
        <p:xfrm>
          <a:off x="162910" y="5738203"/>
          <a:ext cx="11923987" cy="879136"/>
        </p:xfrm>
        <a:graphic>
          <a:graphicData uri="http://schemas.openxmlformats.org/drawingml/2006/table">
            <a:tbl>
              <a:tblPr/>
              <a:tblGrid>
                <a:gridCol w="701411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79449200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177723285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99022705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11054026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86225236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22683146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167147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37392883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68436948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89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s1[6]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89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'a'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't'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Up Arrow 14">
            <a:extLst>
              <a:ext uri="{FF2B5EF4-FFF2-40B4-BE49-F238E27FC236}">
                <a16:creationId xmlns:a16="http://schemas.microsoft.com/office/drawing/2014/main" id="{DEC4D4B4-012A-DE47-A87C-E964FCA227DD}"/>
              </a:ext>
            </a:extLst>
          </p:cNvPr>
          <p:cNvSpPr/>
          <p:nvPr/>
        </p:nvSpPr>
        <p:spPr>
          <a:xfrm>
            <a:off x="11676993" y="5205127"/>
            <a:ext cx="115614" cy="2027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E5C1E0E7-A6DC-DF43-BAD7-18A6ED35836B}"/>
              </a:ext>
            </a:extLst>
          </p:cNvPr>
          <p:cNvSpPr/>
          <p:nvPr/>
        </p:nvSpPr>
        <p:spPr>
          <a:xfrm>
            <a:off x="366662" y="5165878"/>
            <a:ext cx="115614" cy="2027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B8D01E-6AA5-FA4C-966A-6B8D27EC7C8A}"/>
              </a:ext>
            </a:extLst>
          </p:cNvPr>
          <p:cNvSpPr txBox="1"/>
          <p:nvPr/>
        </p:nvSpPr>
        <p:spPr>
          <a:xfrm>
            <a:off x="4600304" y="5165878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</a:t>
            </a:r>
            <a:r>
              <a:rPr lang="en-US" dirty="0" err="1"/>
              <a:t>strcpy</a:t>
            </a:r>
            <a:r>
              <a:rPr lang="en-US" dirty="0"/>
              <a:t>() overflow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F4AF4-BC8A-B04C-AB5B-1D01DE0F6B04}"/>
              </a:ext>
            </a:extLst>
          </p:cNvPr>
          <p:cNvSpPr txBox="1"/>
          <p:nvPr/>
        </p:nvSpPr>
        <p:spPr>
          <a:xfrm>
            <a:off x="4587766" y="6568118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</a:t>
            </a:r>
            <a:r>
              <a:rPr lang="en-US" dirty="0" err="1"/>
              <a:t>strcpy</a:t>
            </a:r>
            <a:r>
              <a:rPr lang="en-US" dirty="0"/>
              <a:t>() overflow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D9062C8-45AD-2948-99D6-38F6FA0B7C6C}"/>
              </a:ext>
            </a:extLst>
          </p:cNvPr>
          <p:cNvSpPr/>
          <p:nvPr/>
        </p:nvSpPr>
        <p:spPr bwMode="auto">
          <a:xfrm>
            <a:off x="8045791" y="1569469"/>
            <a:ext cx="2440871" cy="248179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a.out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s2: after</a:t>
            </a:r>
          </a:p>
          <a:p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r2: </a:t>
            </a:r>
            <a:r>
              <a:rPr lang="en-US" sz="20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endParaRPr lang="en-US" sz="20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s1: before</a:t>
            </a:r>
          </a:p>
          <a:p>
            <a:endParaRPr lang="en-US" sz="20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s2: after</a:t>
            </a:r>
          </a:p>
          <a:p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r2: hello</a:t>
            </a: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s1: 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7BEDF0-0E37-444B-9A6A-C9557C8F95C5}"/>
              </a:ext>
            </a:extLst>
          </p:cNvPr>
          <p:cNvSpPr txBox="1"/>
          <p:nvPr/>
        </p:nvSpPr>
        <p:spPr>
          <a:xfrm>
            <a:off x="4147430" y="1277081"/>
            <a:ext cx="2499726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these are mutable arrays, not literals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E4F65C-199C-3149-BC99-3EB6583BDC86}"/>
              </a:ext>
            </a:extLst>
          </p:cNvPr>
          <p:cNvSpPr txBox="1"/>
          <p:nvPr/>
        </p:nvSpPr>
        <p:spPr>
          <a:xfrm>
            <a:off x="8530523" y="807587"/>
            <a:ext cx="307638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compile on pi-cluster with</a:t>
            </a:r>
          </a:p>
          <a:p>
            <a:r>
              <a:rPr lang="en-US" dirty="0" err="1">
                <a:solidFill>
                  <a:srgbClr val="0070C0"/>
                </a:solidFill>
              </a:rPr>
              <a:t>gcc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test.c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7A17E5-C274-7548-8C75-408286AF5A1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2198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5" grpId="0" animBg="1"/>
      <p:bldP spid="2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D70200-CF49-32FD-B83A-C5198C78D6C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8C6296-9637-5FDE-4CE7-C4ADA35DE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4904466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BE53F-0339-D049-B857-5DCD78B58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316465" cy="559352"/>
          </a:xfrm>
        </p:spPr>
        <p:txBody>
          <a:bodyPr/>
          <a:lstStyle/>
          <a:p>
            <a:r>
              <a:rPr lang="en-US" dirty="0"/>
              <a:t>Memory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ABE9F-E22F-5C46-9566-B73325DFFA5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6218" y="679351"/>
            <a:ext cx="11591560" cy="58828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Since memory addresses are implemented in hardware using binary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The</a:t>
            </a:r>
            <a:r>
              <a:rPr lang="en-US" sz="2200" b="1" dirty="0">
                <a:solidFill>
                  <a:srgbClr val="0070C0"/>
                </a:solidFill>
              </a:rPr>
              <a:t> Size (number of byte sized cells)</a:t>
            </a:r>
            <a:r>
              <a:rPr lang="en-US" sz="2200" dirty="0">
                <a:solidFill>
                  <a:srgbClr val="0070C0"/>
                </a:solidFill>
              </a:rPr>
              <a:t> of Memory is </a:t>
            </a:r>
            <a:r>
              <a:rPr lang="en-US" sz="2200" dirty="0">
                <a:solidFill>
                  <a:schemeClr val="tx2"/>
                </a:solidFill>
              </a:rPr>
              <a:t>specified in </a:t>
            </a:r>
            <a:r>
              <a:rPr lang="en-US" sz="2200" b="1" dirty="0">
                <a:solidFill>
                  <a:srgbClr val="0070C0"/>
                </a:solidFill>
              </a:rPr>
              <a:t>powers of 2</a:t>
            </a:r>
          </a:p>
          <a:p>
            <a:r>
              <a:rPr lang="en-US" sz="2400" dirty="0">
                <a:solidFill>
                  <a:srgbClr val="0070C0"/>
                </a:solidFill>
              </a:rPr>
              <a:t>Memory size/capacity </a:t>
            </a:r>
            <a:r>
              <a:rPr lang="en-US" sz="2400" dirty="0"/>
              <a:t>in </a:t>
            </a:r>
            <a:r>
              <a:rPr lang="en-US" sz="2400" b="1" dirty="0">
                <a:solidFill>
                  <a:srgbClr val="0070C0"/>
                </a:solidFill>
              </a:rPr>
              <a:t>bytes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2"/>
                </a:solidFill>
              </a:rPr>
              <a:t>is specified by the</a:t>
            </a:r>
            <a:r>
              <a:rPr lang="en-US" sz="2400" dirty="0"/>
              <a:t> “</a:t>
            </a:r>
            <a:r>
              <a:rPr lang="en-US" sz="2400" dirty="0">
                <a:solidFill>
                  <a:srgbClr val="FF0000"/>
                </a:solidFill>
              </a:rPr>
              <a:t>Number of bits" </a:t>
            </a:r>
            <a:r>
              <a:rPr lang="en-US" sz="2400" dirty="0">
                <a:solidFill>
                  <a:srgbClr val="0070C0"/>
                </a:solidFill>
              </a:rPr>
              <a:t>in an address</a:t>
            </a:r>
            <a:endParaRPr lang="en-US" sz="2400" dirty="0">
              <a:solidFill>
                <a:schemeClr val="tx2"/>
              </a:solidFill>
            </a:endParaRP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32 bits of address = </a:t>
            </a:r>
            <a:r>
              <a:rPr lang="en-US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 =</a:t>
            </a:r>
            <a:r>
              <a:rPr lang="en-US" sz="2400" dirty="0">
                <a:solidFill>
                  <a:schemeClr val="tx2"/>
                </a:solidFill>
              </a:rPr>
              <a:t>  4,294,967,296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Address Range is 0 to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2"/>
                </a:solidFill>
              </a:rPr>
              <a:t>– 1 (unsigned)</a:t>
            </a:r>
          </a:p>
          <a:p>
            <a:pPr lvl="3"/>
            <a:endParaRPr lang="en-US" sz="2200" dirty="0">
              <a:solidFill>
                <a:schemeClr val="tx2"/>
              </a:solidFill>
            </a:endParaRPr>
          </a:p>
          <a:p>
            <a:r>
              <a:rPr lang="en-US" sz="2600" dirty="0">
                <a:solidFill>
                  <a:schemeClr val="tx2"/>
                </a:solidFill>
              </a:rPr>
              <a:t>Shorthand notation for address size (Memory Capacity)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KB = 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</a:t>
            </a:r>
            <a:r>
              <a:rPr lang="en-US" sz="2400" dirty="0">
                <a:solidFill>
                  <a:srgbClr val="0070C0"/>
                </a:solidFill>
              </a:rPr>
              <a:t> (K=1024) kilobyte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MB =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 </a:t>
            </a:r>
            <a:r>
              <a:rPr lang="en-US" sz="2400" dirty="0">
                <a:solidFill>
                  <a:srgbClr val="0070C0"/>
                </a:solidFill>
              </a:rPr>
              <a:t>  megabyte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GB =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 </a:t>
            </a:r>
            <a:r>
              <a:rPr lang="en-US" sz="2400" dirty="0">
                <a:solidFill>
                  <a:srgbClr val="0070C0"/>
                </a:solidFill>
              </a:rPr>
              <a:t>  gigabyte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TB = 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  </a:t>
            </a:r>
            <a:r>
              <a:rPr lang="en-US" sz="2400" dirty="0">
                <a:solidFill>
                  <a:srgbClr val="0070C0"/>
                </a:solidFill>
              </a:rPr>
              <a:t>terabyte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PB = 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  </a:t>
            </a:r>
            <a:r>
              <a:rPr lang="en-US" sz="2400" dirty="0">
                <a:solidFill>
                  <a:srgbClr val="0070C0"/>
                </a:solidFill>
              </a:rPr>
              <a:t>petabyte</a:t>
            </a:r>
            <a:endParaRPr lang="en-US" sz="2400" b="1" baseline="300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D0F647-39A6-834B-B222-A4C20216C8C2}"/>
              </a:ext>
            </a:extLst>
          </p:cNvPr>
          <p:cNvSpPr txBox="1"/>
          <p:nvPr/>
        </p:nvSpPr>
        <p:spPr>
          <a:xfrm>
            <a:off x="11796700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30" name="Picture 2" descr="DDR5 vs DDR4 - All the Design Challenges &amp; Advantages - Rambus">
            <a:extLst>
              <a:ext uri="{FF2B5EF4-FFF2-40B4-BE49-F238E27FC236}">
                <a16:creationId xmlns:a16="http://schemas.microsoft.com/office/drawing/2014/main" id="{79275A1A-CD16-4746-BCD7-C0D814EC5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34049" y="3948710"/>
            <a:ext cx="5905173" cy="236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CB37E39-3616-8747-B03A-66DB978492DB}"/>
              </a:ext>
            </a:extLst>
          </p:cNvPr>
          <p:cNvSpPr txBox="1"/>
          <p:nvPr/>
        </p:nvSpPr>
        <p:spPr>
          <a:xfrm>
            <a:off x="6266937" y="5826745"/>
            <a:ext cx="1406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Data Bits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F92C55-4878-9C4A-A65E-32F0BC884533}"/>
              </a:ext>
            </a:extLst>
          </p:cNvPr>
          <p:cNvSpPr txBox="1"/>
          <p:nvPr/>
        </p:nvSpPr>
        <p:spPr>
          <a:xfrm>
            <a:off x="9437003" y="5829254"/>
            <a:ext cx="1406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Data Bits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D6C549-E98B-294C-857B-D38EEB0950C0}"/>
              </a:ext>
            </a:extLst>
          </p:cNvPr>
          <p:cNvSpPr txBox="1"/>
          <p:nvPr/>
        </p:nvSpPr>
        <p:spPr>
          <a:xfrm>
            <a:off x="7673746" y="5664355"/>
            <a:ext cx="162577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Address Bits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F80BF75-7E86-544C-98A9-F6E7F8E19AC5}"/>
              </a:ext>
            </a:extLst>
          </p:cNvPr>
          <p:cNvSpPr txBox="1"/>
          <p:nvPr/>
        </p:nvSpPr>
        <p:spPr>
          <a:xfrm>
            <a:off x="9476447" y="3548600"/>
            <a:ext cx="196277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Memory </a:t>
            </a:r>
            <a:r>
              <a:rPr lang="en-US" sz="2000" dirty="0" err="1"/>
              <a:t>dimm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3989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9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570B3-E937-BD48-B2BD-F2FDF5736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70720"/>
          </a:xfrm>
        </p:spPr>
        <p:txBody>
          <a:bodyPr/>
          <a:lstStyle/>
          <a:p>
            <a:r>
              <a:rPr lang="en-US" dirty="0"/>
              <a:t>Fixed size types in C (later addition to 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2ACFB-459C-FE47-A20C-1132FD4E82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92406" y="770524"/>
            <a:ext cx="11435372" cy="549711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Sometimes programs need to be </a:t>
            </a:r>
            <a:r>
              <a:rPr lang="en-US" sz="2400" dirty="0">
                <a:solidFill>
                  <a:srgbClr val="0070C0"/>
                </a:solidFill>
              </a:rPr>
              <a:t>written for a particular range of integers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or for </a:t>
            </a:r>
            <a:r>
              <a:rPr lang="en-US" sz="2400" dirty="0">
                <a:solidFill>
                  <a:srgbClr val="0070C0"/>
                </a:solidFill>
              </a:rPr>
              <a:t>a particular size of storage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70C0"/>
                </a:solidFill>
              </a:rPr>
              <a:t>regardless of what machine the program runs on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In the file 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stdint.h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 following </a:t>
            </a:r>
            <a:r>
              <a:rPr lang="en-US" sz="2400" dirty="0">
                <a:solidFill>
                  <a:srgbClr val="0070C0"/>
                </a:solidFill>
              </a:rPr>
              <a:t>fixed size types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are defined for use in these situations: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A2DA2E-5103-094A-B966-1927F006F99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3B978FB-DD15-C14E-97A6-FB7A0C5ED045}"/>
              </a:ext>
            </a:extLst>
          </p:cNvPr>
          <p:cNvGraphicFramePr>
            <a:graphicFrameLocks noGrp="1"/>
          </p:cNvGraphicFramePr>
          <p:nvPr/>
        </p:nvGraphicFramePr>
        <p:xfrm>
          <a:off x="2699725" y="2603721"/>
          <a:ext cx="7020733" cy="3503763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906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17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2652">
                  <a:extLst>
                    <a:ext uri="{9D8B030D-6E8A-4147-A177-3AD203B41FA5}">
                      <a16:colId xmlns:a16="http://schemas.microsoft.com/office/drawing/2014/main" val="2506892054"/>
                    </a:ext>
                  </a:extLst>
                </a:gridCol>
              </a:tblGrid>
              <a:tr h="1261355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Signed 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Unsigned 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Exact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int8_t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uint8_t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 bits (1 byte)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int16_t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uint16_t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16 bits (2 bytes)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int32_t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uint32_t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32 bits (4 bytes)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int64_t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uint64_t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64 bits (8 bytes)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419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071AE-54E3-7949-9AF8-A25815407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43972"/>
          </a:xfrm>
        </p:spPr>
        <p:txBody>
          <a:bodyPr/>
          <a:lstStyle/>
          <a:p>
            <a:r>
              <a:rPr lang="en-US" dirty="0"/>
              <a:t>Defining Strings: Initialization Equivalents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BC927-6D1F-8E4F-9332-9BD22E14D6E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63146" y="1856133"/>
            <a:ext cx="9465708" cy="97850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F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ollowing definitions create </a:t>
            </a:r>
            <a:r>
              <a:rPr lang="en-US" sz="2400" b="1" dirty="0">
                <a:solidFill>
                  <a:schemeClr val="accent1"/>
                </a:solidFill>
              </a:rPr>
              <a:t>equivalent</a:t>
            </a:r>
            <a:r>
              <a:rPr lang="en-US" sz="2400" dirty="0">
                <a:solidFill>
                  <a:schemeClr val="accent1"/>
                </a:solidFill>
              </a:rPr>
              <a:t> 4-character arrays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These are all strings as they all include a null ('\0') terminator</a:t>
            </a:r>
            <a:br>
              <a:rPr lang="en-US" sz="2000" dirty="0">
                <a:solidFill>
                  <a:srgbClr val="00B050"/>
                </a:solidFill>
              </a:rPr>
            </a:br>
            <a:endParaRPr lang="en-US" sz="2000" dirty="0">
              <a:solidFill>
                <a:srgbClr val="00B05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solidFill>
                <a:srgbClr val="00B05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solidFill>
                <a:srgbClr val="00B05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solidFill>
                <a:srgbClr val="00B05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5F09BF-17B1-794E-8ED1-620AFFF327F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2AE6DD-C7E1-F848-B473-2BAD48235F43}"/>
              </a:ext>
            </a:extLst>
          </p:cNvPr>
          <p:cNvSpPr/>
          <p:nvPr/>
        </p:nvSpPr>
        <p:spPr bwMode="auto">
          <a:xfrm>
            <a:off x="776587" y="3286760"/>
            <a:ext cx="10917043" cy="2396409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a[4]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{'c', 'a', 't', '\0'};</a:t>
            </a:r>
          </a:p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b[4]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{'c', 'a', 't', 0}; </a:t>
            </a:r>
          </a:p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c[4]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{'c', 'a', 't'};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missing initial value defaults to 0</a:t>
            </a:r>
          </a:p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d[4]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{ 99, 97, 116, 0};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99 = 'c', 97 = 'a', 116 = 't'</a:t>
            </a:r>
          </a:p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e[4]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"cat"; </a:t>
            </a:r>
          </a:p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f[4]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"cat\0";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literal has 5 chars; array f string</a:t>
            </a:r>
          </a:p>
          <a:p>
            <a:pPr marL="342900" lvl="1" indent="0">
              <a:buNone/>
            </a:pP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   // length is 3</a:t>
            </a:r>
          </a:p>
        </p:txBody>
      </p:sp>
    </p:spTree>
    <p:extLst>
      <p:ext uri="{BB962C8B-B14F-4D97-AF65-F5344CB8AC3E}">
        <p14:creationId xmlns:p14="http://schemas.microsoft.com/office/powerpoint/2010/main" val="517426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  <p:bldP spid="6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665F8-6A92-114D-869A-02FCCD4AE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93187"/>
          </a:xfrm>
        </p:spPr>
        <p:txBody>
          <a:bodyPr/>
          <a:lstStyle/>
          <a:p>
            <a:r>
              <a:rPr lang="en-US" dirty="0"/>
              <a:t>Pointer Practice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8899770-B63A-1546-80B5-4B6299BE696D}"/>
              </a:ext>
            </a:extLst>
          </p:cNvPr>
          <p:cNvSpPr txBox="1">
            <a:spLocks/>
          </p:cNvSpPr>
          <p:nvPr/>
        </p:nvSpPr>
        <p:spPr>
          <a:xfrm>
            <a:off x="708846" y="618654"/>
            <a:ext cx="11081535" cy="61085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endParaRPr lang="en-US" sz="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x = 5;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y = 2;</a:t>
            </a: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x;</a:t>
            </a: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endParaRPr lang="en-US" sz="7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y = 1 +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y);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4F7F9060-4D2D-404D-A755-1D75F63ED614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2730714" y="613186"/>
            <a:ext cx="5091766" cy="731520"/>
          </a:xfrm>
          <a:prstGeom prst="wedgeRoundRectCallout">
            <a:avLst>
              <a:gd name="adj1" fmla="val -59008"/>
              <a:gd name="adj2" fmla="val -11384"/>
              <a:gd name="adj3" fmla="val 1666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Declares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variable,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which is a pointer to </a:t>
            </a:r>
            <a:b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000" b="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contains the address of) an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ea typeface="Anonymous Pro" panose="02060609030202000504" pitchFamily="49" charset="0"/>
                <a:cs typeface="Courier New" panose="02070309020205020404" pitchFamily="49" charset="0"/>
              </a:rPr>
              <a:t>int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memory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1C727925-67B6-994A-B634-CDC65B3F3C67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2772220" y="1684643"/>
            <a:ext cx="5050260" cy="1001509"/>
          </a:xfrm>
          <a:prstGeom prst="wedgeRoundRectCallout">
            <a:avLst>
              <a:gd name="adj1" fmla="val -58723"/>
              <a:gd name="adj2" fmla="val 11565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Declares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two variables,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that contain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ea typeface="Anonymous Pro" panose="02060609030202000504" pitchFamily="49" charset="0"/>
                <a:cs typeface="Courier New" panose="02070309020205020404" pitchFamily="49" charset="0"/>
              </a:rPr>
              <a:t>int</a:t>
            </a:r>
            <a:r>
              <a:rPr lang="en-US" sz="2000" b="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sz="2000" b="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initializes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them to 5 and 2, respectively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3DBD3C8-F8BA-D34C-A507-AF314F16CA0F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2824580" y="3026089"/>
            <a:ext cx="4160843" cy="725301"/>
          </a:xfrm>
          <a:prstGeom prst="wedgeRoundRectCallout">
            <a:avLst>
              <a:gd name="adj1" fmla="val -66519"/>
              <a:gd name="adj2" fmla="val -9617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Sets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contain the address of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points to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”)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174279E5-5558-E949-ACEA-E1574CB0A417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3572003" y="3964630"/>
            <a:ext cx="4114800" cy="1381530"/>
          </a:xfrm>
          <a:prstGeom prst="wedgeRoundRectCallout">
            <a:avLst>
              <a:gd name="adj1" fmla="val -65841"/>
              <a:gd name="adj2" fmla="val -1133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Sets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“1 plus the value stored at the address held by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 Because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points to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this is equivalent to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= 1 + x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endParaRPr lang="en-US" sz="2000" b="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4F1999E-F963-7F40-969A-79C88403AF0D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870171" y="5022388"/>
            <a:ext cx="2446691" cy="411480"/>
          </a:xfrm>
          <a:prstGeom prst="wedgeRoundRectCallout">
            <a:avLst>
              <a:gd name="adj1" fmla="val 16668"/>
              <a:gd name="adj2" fmla="val -138828"/>
              <a:gd name="adj3" fmla="val 16667"/>
            </a:avLst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“Dereference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6EA9F587-AC4E-DE46-9213-8278ABF52F0F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3316862" y="5505533"/>
            <a:ext cx="4457328" cy="1071151"/>
          </a:xfrm>
          <a:prstGeom prst="wedgeRoundRectCallout">
            <a:avLst>
              <a:gd name="adj1" fmla="val -68268"/>
              <a:gd name="adj2" fmla="val 282"/>
              <a:gd name="adj3" fmla="val 16667"/>
            </a:avLst>
          </a:prstGeom>
          <a:solidFill>
            <a:srgbClr val="FF648F">
              <a:alpha val="26000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Sets x = y; The * and &amp; cancel each other. </a:t>
            </a:r>
            <a:r>
              <a:rPr 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 the address of y and then get the contents pointed by that address</a:t>
            </a:r>
            <a:endParaRPr lang="en-US" sz="2000" b="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b="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1959282-B6CF-D34D-BFE3-E5EFCF51F044}"/>
              </a:ext>
            </a:extLst>
          </p:cNvPr>
          <p:cNvGrpSpPr/>
          <p:nvPr/>
        </p:nvGrpSpPr>
        <p:grpSpPr>
          <a:xfrm>
            <a:off x="7942792" y="2697002"/>
            <a:ext cx="3111414" cy="1254501"/>
            <a:chOff x="7942792" y="2697002"/>
            <a:chExt cx="3111414" cy="125450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01A8B2D-BCDA-824F-8A17-84E486C48A5B}"/>
                </a:ext>
              </a:extLst>
            </p:cNvPr>
            <p:cNvSpPr txBox="1"/>
            <p:nvPr/>
          </p:nvSpPr>
          <p:spPr>
            <a:xfrm>
              <a:off x="8600738" y="2697002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0A9788-568F-D140-8A7C-008280D5C8D8}"/>
                </a:ext>
              </a:extLst>
            </p:cNvPr>
            <p:cNvSpPr txBox="1"/>
            <p:nvPr/>
          </p:nvSpPr>
          <p:spPr>
            <a:xfrm>
              <a:off x="10043363" y="3076787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CEC919-7675-6B44-941A-3DC2C7070C1F}"/>
                </a:ext>
              </a:extLst>
            </p:cNvPr>
            <p:cNvSpPr txBox="1"/>
            <p:nvPr/>
          </p:nvSpPr>
          <p:spPr>
            <a:xfrm>
              <a:off x="9768768" y="2898591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0C897F-2E0C-5340-AD9E-1088C62FF523}"/>
                </a:ext>
              </a:extLst>
            </p:cNvPr>
            <p:cNvSpPr txBox="1"/>
            <p:nvPr/>
          </p:nvSpPr>
          <p:spPr>
            <a:xfrm>
              <a:off x="8427978" y="3052586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2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7DF809-3FC4-0040-8BB2-D16F558CDC0F}"/>
                </a:ext>
              </a:extLst>
            </p:cNvPr>
            <p:cNvSpPr txBox="1"/>
            <p:nvPr/>
          </p:nvSpPr>
          <p:spPr>
            <a:xfrm>
              <a:off x="9729778" y="3551393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6D5BCF4-4DB5-E04A-8BDD-F19FEB30AE35}"/>
                </a:ext>
              </a:extLst>
            </p:cNvPr>
            <p:cNvSpPr txBox="1"/>
            <p:nvPr/>
          </p:nvSpPr>
          <p:spPr>
            <a:xfrm>
              <a:off x="10058526" y="3538175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5379067-937F-6240-97B6-013B3C54E406}"/>
                </a:ext>
              </a:extLst>
            </p:cNvPr>
            <p:cNvSpPr txBox="1"/>
            <p:nvPr/>
          </p:nvSpPr>
          <p:spPr>
            <a:xfrm>
              <a:off x="7942792" y="3093717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ptr</a:t>
              </a:r>
              <a:endParaRPr lang="en-US" sz="2000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695E3B1-8E00-404D-A5D6-D4B6F01E483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423" y="3278166"/>
              <a:ext cx="1070098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917F4EB-BBB8-2046-846E-7A99877C3E18}"/>
              </a:ext>
            </a:extLst>
          </p:cNvPr>
          <p:cNvGrpSpPr/>
          <p:nvPr/>
        </p:nvGrpSpPr>
        <p:grpSpPr>
          <a:xfrm>
            <a:off x="7942792" y="735651"/>
            <a:ext cx="1480866" cy="441241"/>
            <a:chOff x="7942792" y="735651"/>
            <a:chExt cx="1480866" cy="44124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9323E0-20BB-FA43-8282-BC9AB3A0ABF5}"/>
                </a:ext>
              </a:extLst>
            </p:cNvPr>
            <p:cNvSpPr txBox="1"/>
            <p:nvPr/>
          </p:nvSpPr>
          <p:spPr>
            <a:xfrm>
              <a:off x="8427978" y="735651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2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0C17B1-E6BE-5940-B289-1C0FA6706C9B}"/>
                </a:ext>
              </a:extLst>
            </p:cNvPr>
            <p:cNvSpPr txBox="1"/>
            <p:nvPr/>
          </p:nvSpPr>
          <p:spPr>
            <a:xfrm>
              <a:off x="7942792" y="776782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ptr</a:t>
              </a:r>
              <a:endParaRPr lang="en-US" sz="2000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3E4EF22-3BF6-DD47-B4FC-1A17783F4712}"/>
              </a:ext>
            </a:extLst>
          </p:cNvPr>
          <p:cNvGrpSpPr/>
          <p:nvPr/>
        </p:nvGrpSpPr>
        <p:grpSpPr>
          <a:xfrm>
            <a:off x="8025905" y="1625543"/>
            <a:ext cx="2107284" cy="913010"/>
            <a:chOff x="8129622" y="1652536"/>
            <a:chExt cx="2107284" cy="9130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83E150-B771-E94C-8C93-22B6593817AE}"/>
                </a:ext>
              </a:extLst>
            </p:cNvPr>
            <p:cNvSpPr txBox="1"/>
            <p:nvPr/>
          </p:nvSpPr>
          <p:spPr>
            <a:xfrm>
              <a:off x="8511655" y="1704048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400EF4-484C-4B42-982C-599E252D4F06}"/>
                </a:ext>
              </a:extLst>
            </p:cNvPr>
            <p:cNvSpPr txBox="1"/>
            <p:nvPr/>
          </p:nvSpPr>
          <p:spPr>
            <a:xfrm>
              <a:off x="8129622" y="1665684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61724A-8744-1249-BA82-7EC9B874C751}"/>
                </a:ext>
              </a:extLst>
            </p:cNvPr>
            <p:cNvSpPr txBox="1"/>
            <p:nvPr/>
          </p:nvSpPr>
          <p:spPr>
            <a:xfrm>
              <a:off x="8144915" y="2081042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A67A83-2D0A-C54C-BF55-7B4A798092F9}"/>
                </a:ext>
              </a:extLst>
            </p:cNvPr>
            <p:cNvSpPr txBox="1"/>
            <p:nvPr/>
          </p:nvSpPr>
          <p:spPr>
            <a:xfrm>
              <a:off x="8526818" y="2165436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25B0109-93FF-D844-8BEB-2CF673893ADC}"/>
                </a:ext>
              </a:extLst>
            </p:cNvPr>
            <p:cNvSpPr txBox="1"/>
            <p:nvPr/>
          </p:nvSpPr>
          <p:spPr>
            <a:xfrm>
              <a:off x="9510425" y="1652536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DB48DF7-AB06-8145-BA4A-FD4BC73553CC}"/>
                </a:ext>
              </a:extLst>
            </p:cNvPr>
            <p:cNvSpPr txBox="1"/>
            <p:nvPr/>
          </p:nvSpPr>
          <p:spPr>
            <a:xfrm>
              <a:off x="9510425" y="2105283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C76C5C7-E655-C44C-934C-B36D0BCD8DB8}"/>
              </a:ext>
            </a:extLst>
          </p:cNvPr>
          <p:cNvGrpSpPr/>
          <p:nvPr/>
        </p:nvGrpSpPr>
        <p:grpSpPr>
          <a:xfrm>
            <a:off x="7915907" y="4119519"/>
            <a:ext cx="3829421" cy="1277958"/>
            <a:chOff x="7915907" y="4119519"/>
            <a:chExt cx="3829421" cy="127795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9A600F-3F6F-E745-B6D4-056E444B3E0B}"/>
                </a:ext>
              </a:extLst>
            </p:cNvPr>
            <p:cNvSpPr txBox="1"/>
            <p:nvPr/>
          </p:nvSpPr>
          <p:spPr>
            <a:xfrm>
              <a:off x="10989245" y="448780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3C029EC-FA21-D648-BD69-9B7732B1648D}"/>
                </a:ext>
              </a:extLst>
            </p:cNvPr>
            <p:cNvSpPr txBox="1"/>
            <p:nvPr/>
          </p:nvSpPr>
          <p:spPr>
            <a:xfrm>
              <a:off x="10016478" y="4512003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5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761E8A6-D11A-4543-93AB-B8E7FA0871C9}"/>
                </a:ext>
              </a:extLst>
            </p:cNvPr>
            <p:cNvSpPr txBox="1"/>
            <p:nvPr/>
          </p:nvSpPr>
          <p:spPr>
            <a:xfrm>
              <a:off x="9741883" y="4333807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D7590A-80A1-7048-9021-5BA9192D96F6}"/>
                </a:ext>
              </a:extLst>
            </p:cNvPr>
            <p:cNvSpPr txBox="1"/>
            <p:nvPr/>
          </p:nvSpPr>
          <p:spPr>
            <a:xfrm>
              <a:off x="8401093" y="4487802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2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8B7326D-62BB-AA41-B9DB-3EB3A318F450}"/>
                </a:ext>
              </a:extLst>
            </p:cNvPr>
            <p:cNvSpPr txBox="1"/>
            <p:nvPr/>
          </p:nvSpPr>
          <p:spPr>
            <a:xfrm>
              <a:off x="9702893" y="4997367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D521FB5-F554-514D-8353-05ABEB847E84}"/>
                </a:ext>
              </a:extLst>
            </p:cNvPr>
            <p:cNvSpPr txBox="1"/>
            <p:nvPr/>
          </p:nvSpPr>
          <p:spPr>
            <a:xfrm>
              <a:off x="10054789" y="4997367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020766F-FD82-544C-97B5-9D4BD1FF89EA}"/>
                </a:ext>
              </a:extLst>
            </p:cNvPr>
            <p:cNvSpPr txBox="1"/>
            <p:nvPr/>
          </p:nvSpPr>
          <p:spPr>
            <a:xfrm>
              <a:off x="7915907" y="4528933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ptr</a:t>
              </a:r>
              <a:endParaRPr lang="en-US" sz="2000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57172E4-37E9-CC49-B94B-CF8AAAD5B009}"/>
                </a:ext>
              </a:extLst>
            </p:cNvPr>
            <p:cNvCxnSpPr>
              <a:cxnSpLocks/>
            </p:cNvCxnSpPr>
            <p:nvPr/>
          </p:nvCxnSpPr>
          <p:spPr>
            <a:xfrm>
              <a:off x="8930538" y="4713382"/>
              <a:ext cx="1070098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4B6240-C8AD-2E4A-A71B-8EA742BAD115}"/>
                </a:ext>
              </a:extLst>
            </p:cNvPr>
            <p:cNvSpPr txBox="1"/>
            <p:nvPr/>
          </p:nvSpPr>
          <p:spPr>
            <a:xfrm>
              <a:off x="8610558" y="4119519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DB5878-8798-884E-A09B-7940BF31BA9F}"/>
                </a:ext>
              </a:extLst>
            </p:cNvPr>
            <p:cNvSpPr txBox="1"/>
            <p:nvPr/>
          </p:nvSpPr>
          <p:spPr>
            <a:xfrm>
              <a:off x="11018847" y="4939801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BAB3816-C909-DE48-ACA0-57DE1B3ED9F7}"/>
              </a:ext>
            </a:extLst>
          </p:cNvPr>
          <p:cNvGrpSpPr/>
          <p:nvPr/>
        </p:nvGrpSpPr>
        <p:grpSpPr>
          <a:xfrm>
            <a:off x="7854116" y="5636339"/>
            <a:ext cx="3838574" cy="1081909"/>
            <a:chOff x="7854116" y="5636339"/>
            <a:chExt cx="3838574" cy="108190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E04F9C4-8E64-9D4D-8B74-91A178E02112}"/>
                </a:ext>
              </a:extLst>
            </p:cNvPr>
            <p:cNvSpPr txBox="1"/>
            <p:nvPr/>
          </p:nvSpPr>
          <p:spPr>
            <a:xfrm>
              <a:off x="10979017" y="6318138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BC076CF-ED3C-F04C-AAB7-B35E2981AE15}"/>
                </a:ext>
              </a:extLst>
            </p:cNvPr>
            <p:cNvSpPr txBox="1"/>
            <p:nvPr/>
          </p:nvSpPr>
          <p:spPr>
            <a:xfrm>
              <a:off x="9954687" y="5814535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DBFBA6A-D04E-DA46-AACA-681E9F56BD9A}"/>
                </a:ext>
              </a:extLst>
            </p:cNvPr>
            <p:cNvSpPr txBox="1"/>
            <p:nvPr/>
          </p:nvSpPr>
          <p:spPr>
            <a:xfrm>
              <a:off x="9680092" y="5636339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10E0503-25F6-FC4C-B327-F7B7CCEE19A5}"/>
                </a:ext>
              </a:extLst>
            </p:cNvPr>
            <p:cNvSpPr txBox="1"/>
            <p:nvPr/>
          </p:nvSpPr>
          <p:spPr>
            <a:xfrm>
              <a:off x="8339302" y="5790334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2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C0A84EE-D0AE-0548-954F-8B9713988FF2}"/>
                </a:ext>
              </a:extLst>
            </p:cNvPr>
            <p:cNvSpPr txBox="1"/>
            <p:nvPr/>
          </p:nvSpPr>
          <p:spPr>
            <a:xfrm>
              <a:off x="9641102" y="6289141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D4CC12A-1327-3A45-A174-88D57BFCC23F}"/>
                </a:ext>
              </a:extLst>
            </p:cNvPr>
            <p:cNvSpPr txBox="1"/>
            <p:nvPr/>
          </p:nvSpPr>
          <p:spPr>
            <a:xfrm>
              <a:off x="9992998" y="6289141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63C357D-E0CB-4E4A-9797-99AFEE83CD05}"/>
                </a:ext>
              </a:extLst>
            </p:cNvPr>
            <p:cNvSpPr txBox="1"/>
            <p:nvPr/>
          </p:nvSpPr>
          <p:spPr>
            <a:xfrm>
              <a:off x="7854116" y="5831465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ptr</a:t>
              </a:r>
              <a:endParaRPr lang="en-US" sz="2000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C4B6014-F369-A844-89B9-C7F8D0516125}"/>
                </a:ext>
              </a:extLst>
            </p:cNvPr>
            <p:cNvCxnSpPr>
              <a:cxnSpLocks/>
            </p:cNvCxnSpPr>
            <p:nvPr/>
          </p:nvCxnSpPr>
          <p:spPr>
            <a:xfrm>
              <a:off x="8868747" y="6015914"/>
              <a:ext cx="1070098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1CCEE66-E719-A041-8015-D33608374296}"/>
                </a:ext>
              </a:extLst>
            </p:cNvPr>
            <p:cNvSpPr txBox="1"/>
            <p:nvPr/>
          </p:nvSpPr>
          <p:spPr>
            <a:xfrm>
              <a:off x="10966209" y="5805722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CA6D0162-FBFA-9D48-A993-231A75AC982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9945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45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2C08A-EB6D-0F4C-8225-44D072198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94" y="120000"/>
            <a:ext cx="11816105" cy="351050"/>
          </a:xfrm>
        </p:spPr>
        <p:txBody>
          <a:bodyPr/>
          <a:lstStyle/>
          <a:p>
            <a:r>
              <a:rPr lang="en-US" sz="2800" dirty="0" err="1"/>
              <a:t>strtol</a:t>
            </a:r>
            <a:r>
              <a:rPr lang="en-US" sz="2800" dirty="0"/>
              <a:t>() and </a:t>
            </a:r>
            <a:r>
              <a:rPr lang="en-US" sz="2800" dirty="0" err="1"/>
              <a:t>strtoul</a:t>
            </a:r>
            <a:r>
              <a:rPr lang="en-US" sz="2800" dirty="0"/>
              <a:t>() examples of passing a pointer to a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A38E1-830E-104B-9C90-3EF87BD5665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20454" y="658025"/>
            <a:ext cx="11757365" cy="590414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 int 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strtol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(const char *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2000" b="1" u="sng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long int 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strtoul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(const char *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2000" b="1" u="sng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reruns the string converted to a long or unsigned long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>
                <a:solidFill>
                  <a:schemeClr val="accent1"/>
                </a:solidFill>
              </a:rPr>
              <a:t>str</a:t>
            </a:r>
            <a:r>
              <a:rPr lang="en-US" sz="2000" dirty="0"/>
              <a:t> pointer to the string to convert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 err="1">
                <a:solidFill>
                  <a:schemeClr val="accent1"/>
                </a:solidFill>
              </a:rPr>
              <a:t>endptr</a:t>
            </a:r>
            <a:r>
              <a:rPr lang="en-US" sz="2000" dirty="0"/>
              <a:t> pass the address of a variable that is a char pointer (output variable)</a:t>
            </a:r>
            <a:endParaRPr lang="en-US" sz="20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>
                <a:solidFill>
                  <a:schemeClr val="accent1"/>
                </a:solidFill>
              </a:rPr>
              <a:t>base</a:t>
            </a:r>
            <a:r>
              <a:rPr lang="en-US" sz="2000" dirty="0"/>
              <a:t>: number base used by the string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Example</a:t>
            </a:r>
            <a:r>
              <a:rPr lang="en-US" sz="2000" dirty="0"/>
              <a:t>: string is to contain just positive numbers &gt;= 0 (in ascii) with no extra stuff</a:t>
            </a:r>
          </a:p>
          <a:p>
            <a:r>
              <a:rPr lang="en-US" sz="2000" dirty="0"/>
              <a:t>If the string is not valid, then</a:t>
            </a:r>
          </a:p>
          <a:p>
            <a:pPr lvl="1"/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!= '\0' </a:t>
            </a:r>
            <a:r>
              <a:rPr lang="en-US" sz="2000" dirty="0"/>
              <a:t>then string contains more than just numbers (bad input) </a:t>
            </a:r>
          </a:p>
          <a:p>
            <a:pPr lvl="1"/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/>
              <a:t>stores the address of the first invalid character found in the buffer pointed (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000" dirty="0"/>
              <a:t>)</a:t>
            </a:r>
          </a:p>
          <a:p>
            <a:r>
              <a:rPr lang="en-US" sz="2000" dirty="0"/>
              <a:t>How to use </a:t>
            </a:r>
            <a:r>
              <a:rPr lang="en-US" sz="2000" dirty="0" err="1">
                <a:solidFill>
                  <a:schemeClr val="accent1"/>
                </a:solidFill>
              </a:rPr>
              <a:t>endptr</a:t>
            </a:r>
            <a:r>
              <a:rPr lang="en-US" sz="2000" dirty="0">
                <a:solidFill>
                  <a:schemeClr val="accent1"/>
                </a:solidFill>
              </a:rPr>
              <a:t> when it </a:t>
            </a:r>
            <a:r>
              <a:rPr lang="en-US" sz="2000" u="sng" dirty="0">
                <a:solidFill>
                  <a:schemeClr val="accent1"/>
                </a:solidFill>
              </a:rPr>
              <a:t>does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u="sng" dirty="0">
                <a:solidFill>
                  <a:schemeClr val="accent1"/>
                </a:solidFill>
              </a:rPr>
              <a:t>not</a:t>
            </a:r>
            <a:r>
              <a:rPr lang="en-US" sz="2000" dirty="0">
                <a:solidFill>
                  <a:schemeClr val="accent1"/>
                </a:solidFill>
              </a:rPr>
              <a:t> contain NULL</a:t>
            </a:r>
            <a:r>
              <a:rPr lang="en-US" sz="2000" dirty="0"/>
              <a:t>:</a:t>
            </a:r>
          </a:p>
          <a:p>
            <a:pPr lvl="1"/>
            <a:r>
              <a:rPr lang="en-US" sz="2000" dirty="0"/>
              <a:t>If there are other conversion errors (you can read the man page) then </a:t>
            </a:r>
            <a:r>
              <a:rPr lang="en-US" sz="2000" dirty="0" err="1"/>
              <a:t>errno</a:t>
            </a:r>
            <a:r>
              <a:rPr lang="en-US" sz="2000" dirty="0"/>
              <a:t> != 0</a:t>
            </a:r>
          </a:p>
          <a:p>
            <a:pPr lvl="1"/>
            <a:r>
              <a:rPr lang="en-US" sz="2000" dirty="0"/>
              <a:t>When conversion is ok, 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errno</a:t>
            </a:r>
            <a:r>
              <a:rPr lang="en-US" sz="2000" dirty="0"/>
              <a:t> is unaltered (always clear it before calling these routines)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623BA-E229-B544-8069-8B3603AB9F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1254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7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2C08A-EB6D-0F4C-8225-44D072198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94" y="120000"/>
            <a:ext cx="11816105" cy="351050"/>
          </a:xfrm>
        </p:spPr>
        <p:txBody>
          <a:bodyPr/>
          <a:lstStyle/>
          <a:p>
            <a:r>
              <a:rPr lang="en-US" sz="2800" dirty="0" err="1"/>
              <a:t>strtol</a:t>
            </a:r>
            <a:r>
              <a:rPr lang="en-US" sz="2800" dirty="0"/>
              <a:t>() and </a:t>
            </a:r>
            <a:r>
              <a:rPr lang="en-US" sz="2800" dirty="0" err="1"/>
              <a:t>strtoul</a:t>
            </a:r>
            <a:r>
              <a:rPr lang="en-US" sz="2800" dirty="0"/>
              <a:t>() examples of passing a pointer to a pointer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42DE3BB-D37F-6E41-A7A2-B2B7B9F576B7}"/>
              </a:ext>
            </a:extLst>
          </p:cNvPr>
          <p:cNvSpPr/>
          <p:nvPr/>
        </p:nvSpPr>
        <p:spPr bwMode="auto">
          <a:xfrm>
            <a:off x="2034130" y="721161"/>
            <a:ext cx="9644064" cy="57957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errno.h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[] = "33";  // test buffer string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set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0 (zero)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before each call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(int)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strtol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&amp;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10)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check if the string was a proper number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*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entpr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should be at the end of the string == '\0'</a:t>
            </a:r>
          </a:p>
          <a:p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((*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!= '\0') || (</a:t>
            </a:r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!= 0)) 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handle the error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("%d\n", number);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623BA-E229-B544-8069-8B3603AB9F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1495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04FDC-012A-4C44-AC7B-5839BE866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422357" cy="575468"/>
          </a:xfrm>
        </p:spPr>
        <p:txBody>
          <a:bodyPr/>
          <a:lstStyle/>
          <a:p>
            <a:r>
              <a:rPr lang="en-US" dirty="0"/>
              <a:t>Copying Strings: Use the Sentinel; </a:t>
            </a:r>
            <a:r>
              <a:rPr lang="en-US" dirty="0" err="1"/>
              <a:t>libc</a:t>
            </a:r>
            <a:r>
              <a:rPr lang="en-US" dirty="0"/>
              <a:t>: </a:t>
            </a:r>
            <a:r>
              <a:rPr lang="en-US" dirty="0" err="1"/>
              <a:t>strcpy</a:t>
            </a:r>
            <a:r>
              <a:rPr lang="en-US" dirty="0"/>
              <a:t>()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D026BA-42CF-CF42-8EB1-6A1ED975857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835293"/>
            <a:ext cx="11424516" cy="9400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To </a:t>
            </a:r>
            <a:r>
              <a:rPr lang="en-US" dirty="0">
                <a:solidFill>
                  <a:srgbClr val="0070C0"/>
                </a:solidFill>
              </a:rPr>
              <a:t>copy an array</a:t>
            </a:r>
            <a:r>
              <a:rPr lang="en-US" dirty="0"/>
              <a:t>, you </a:t>
            </a:r>
            <a:r>
              <a:rPr lang="en-US" dirty="0">
                <a:solidFill>
                  <a:srgbClr val="0070C0"/>
                </a:solidFill>
              </a:rPr>
              <a:t>must copy each character </a:t>
            </a:r>
            <a:r>
              <a:rPr lang="en-US" dirty="0">
                <a:solidFill>
                  <a:schemeClr val="tx2"/>
                </a:solidFill>
              </a:rPr>
              <a:t>from source to destination array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Watch overwrites: </a:t>
            </a:r>
            <a:r>
              <a:rPr lang="en-US" dirty="0" err="1"/>
              <a:t>strcpy</a:t>
            </a:r>
            <a:r>
              <a:rPr lang="en-US" dirty="0"/>
              <a:t> assumes the target array size is equal or larger than source array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85E271B-97EA-D744-AF7A-CCF484704B93}"/>
              </a:ext>
            </a:extLst>
          </p:cNvPr>
          <p:cNvSpPr/>
          <p:nvPr/>
        </p:nvSpPr>
        <p:spPr bwMode="auto">
          <a:xfrm>
            <a:off x="3535358" y="3732053"/>
            <a:ext cx="5791521" cy="298595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(char *s0, char *s1)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*str = s0;</a:t>
            </a: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((s0 == NULL) || (s1 == NULL))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return NULL;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(*s0++ = *s1++)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str;  // address of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string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72FDA7-2DFB-6C4E-B599-48BD0BBBA87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E5527B3-4EA6-134F-B0AD-8C869ABA57B2}"/>
              </a:ext>
            </a:extLst>
          </p:cNvPr>
          <p:cNvSpPr/>
          <p:nvPr/>
        </p:nvSpPr>
        <p:spPr bwMode="auto">
          <a:xfrm>
            <a:off x="4257099" y="2812015"/>
            <a:ext cx="3425162" cy="71510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str1[80]; 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(str1,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graphicFrame>
        <p:nvGraphicFramePr>
          <p:cNvPr id="12" name="Group 63">
            <a:extLst>
              <a:ext uri="{FF2B5EF4-FFF2-40B4-BE49-F238E27FC236}">
                <a16:creationId xmlns:a16="http://schemas.microsoft.com/office/drawing/2014/main" id="{18A6EB82-15B0-BE47-B988-A9F0615AC0CD}"/>
              </a:ext>
            </a:extLst>
          </p:cNvPr>
          <p:cNvGraphicFramePr>
            <a:graphicFrameLocks noGrp="1"/>
          </p:cNvGraphicFramePr>
          <p:nvPr/>
        </p:nvGraphicFramePr>
        <p:xfrm>
          <a:off x="3302422" y="1775336"/>
          <a:ext cx="5354219" cy="830263"/>
        </p:xfrm>
        <a:graphic>
          <a:graphicData uri="http://schemas.openxmlformats.org/drawingml/2006/table">
            <a:tbl>
              <a:tblPr/>
              <a:tblGrid>
                <a:gridCol w="966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93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3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char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586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95D8D-4C9C-8E49-93EA-A76C3113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Memory: Size and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60F98-23A8-DA4D-AEDA-0D7A87F6BB2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5422" y="835293"/>
            <a:ext cx="11181158" cy="273289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defRPr/>
            </a:pPr>
            <a:r>
              <a:rPr lang="en-US" sz="2800" dirty="0"/>
              <a:t>The </a:t>
            </a:r>
            <a:r>
              <a:rPr lang="en-US" sz="2800" dirty="0">
                <a:solidFill>
                  <a:schemeClr val="accent5"/>
                </a:solidFill>
              </a:rPr>
              <a:t>number of </a:t>
            </a:r>
            <a:r>
              <a:rPr lang="en-US" sz="2800" b="1" dirty="0">
                <a:solidFill>
                  <a:schemeClr val="accent5"/>
                </a:solidFill>
              </a:rPr>
              <a:t>contiguous bytes </a:t>
            </a:r>
            <a:r>
              <a:rPr lang="en-US" sz="2800" dirty="0">
                <a:solidFill>
                  <a:schemeClr val="accent5"/>
                </a:solidFill>
              </a:rPr>
              <a:t>a variable uses </a:t>
            </a:r>
            <a:r>
              <a:rPr lang="en-US" sz="2800" dirty="0"/>
              <a:t>is based on the </a:t>
            </a:r>
            <a:r>
              <a:rPr lang="en-US" sz="2800" i="1" dirty="0">
                <a:solidFill>
                  <a:schemeClr val="accent5"/>
                </a:solidFill>
              </a:rPr>
              <a:t>type</a:t>
            </a:r>
            <a:r>
              <a:rPr lang="en-US" sz="2800" dirty="0"/>
              <a:t> of the variable</a:t>
            </a:r>
          </a:p>
          <a:p>
            <a:pPr lvl="1">
              <a:defRPr/>
            </a:pPr>
            <a:r>
              <a:rPr lang="en-US" sz="2600" dirty="0"/>
              <a:t>Different </a:t>
            </a:r>
            <a:r>
              <a:rPr lang="en-US" sz="2600" dirty="0">
                <a:solidFill>
                  <a:srgbClr val="2C895B"/>
                </a:solidFill>
              </a:rPr>
              <a:t>variable types </a:t>
            </a:r>
            <a:r>
              <a:rPr lang="en-US" sz="2600" dirty="0"/>
              <a:t>require </a:t>
            </a:r>
            <a:r>
              <a:rPr lang="en-US" sz="2600" dirty="0">
                <a:solidFill>
                  <a:srgbClr val="0070C0"/>
                </a:solidFill>
              </a:rPr>
              <a:t>different numbers </a:t>
            </a:r>
            <a:r>
              <a:rPr lang="en-US" sz="2600" dirty="0"/>
              <a:t>of </a:t>
            </a:r>
            <a:r>
              <a:rPr lang="en-US" sz="2600" dirty="0">
                <a:solidFill>
                  <a:srgbClr val="2C895B"/>
                </a:solidFill>
              </a:rPr>
              <a:t>contiguous bytes</a:t>
            </a:r>
          </a:p>
          <a:p>
            <a:pPr>
              <a:defRPr/>
            </a:pPr>
            <a:r>
              <a:rPr lang="en-US" sz="2600" b="1" i="1" dirty="0"/>
              <a:t>Variable names </a:t>
            </a:r>
            <a:r>
              <a:rPr lang="en-US" sz="2600" dirty="0"/>
              <a:t>map to a </a:t>
            </a:r>
            <a:r>
              <a:rPr lang="en-US" sz="2600" i="1" u="sng" dirty="0">
                <a:solidFill>
                  <a:schemeClr val="accent5"/>
                </a:solidFill>
              </a:rPr>
              <a:t>starting address in memory</a:t>
            </a:r>
          </a:p>
          <a:p>
            <a:pPr>
              <a:defRPr/>
            </a:pPr>
            <a:r>
              <a:rPr lang="en-US" sz="2600" dirty="0">
                <a:solidFill>
                  <a:schemeClr val="accent1"/>
                </a:solidFill>
              </a:rPr>
              <a:t>Example Below</a:t>
            </a:r>
            <a:r>
              <a:rPr lang="en-US" sz="2600" dirty="0">
                <a:solidFill>
                  <a:schemeClr val="tx2"/>
                </a:solidFill>
              </a:rPr>
              <a:t>: Variables all starting at address 0x80, each box is a byte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493A47-7E44-2641-88B2-47871EF1352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F53571-5726-124C-A5D3-3843CE5BB193}"/>
              </a:ext>
            </a:extLst>
          </p:cNvPr>
          <p:cNvGrpSpPr/>
          <p:nvPr/>
        </p:nvGrpSpPr>
        <p:grpSpPr>
          <a:xfrm>
            <a:off x="625356" y="5113801"/>
            <a:ext cx="2602987" cy="1326865"/>
            <a:chOff x="625356" y="5113801"/>
            <a:chExt cx="2602987" cy="132686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B4588AD-BB07-F34C-8B1D-C9DE94669EBC}"/>
                </a:ext>
              </a:extLst>
            </p:cNvPr>
            <p:cNvGrpSpPr/>
            <p:nvPr/>
          </p:nvGrpSpPr>
          <p:grpSpPr>
            <a:xfrm>
              <a:off x="1203317" y="5113801"/>
              <a:ext cx="2025026" cy="1326865"/>
              <a:chOff x="76930" y="4005466"/>
              <a:chExt cx="2025026" cy="1326865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7E81333-E034-B040-823C-7C3520C0E06F}"/>
                  </a:ext>
                </a:extLst>
              </p:cNvPr>
              <p:cNvSpPr txBox="1"/>
              <p:nvPr/>
            </p:nvSpPr>
            <p:spPr>
              <a:xfrm>
                <a:off x="557944" y="4808531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BB8F658-CDFB-8349-9829-B92EBBA7C951}"/>
                  </a:ext>
                </a:extLst>
              </p:cNvPr>
              <p:cNvSpPr txBox="1"/>
              <p:nvPr/>
            </p:nvSpPr>
            <p:spPr>
              <a:xfrm>
                <a:off x="746538" y="4005466"/>
                <a:ext cx="120417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char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DD02279-AD26-7944-81EC-2685D84F5825}"/>
                  </a:ext>
                </a:extLst>
              </p:cNvPr>
              <p:cNvSpPr txBox="1"/>
              <p:nvPr/>
            </p:nvSpPr>
            <p:spPr>
              <a:xfrm>
                <a:off x="76930" y="4870666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FF5C826-856E-954E-B9B1-E73389CBFABC}"/>
                </a:ext>
              </a:extLst>
            </p:cNvPr>
            <p:cNvSpPr txBox="1"/>
            <p:nvPr/>
          </p:nvSpPr>
          <p:spPr>
            <a:xfrm>
              <a:off x="625356" y="5760132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849C6E8E-65DF-DC49-9D1C-B6173D55369A}"/>
                </a:ext>
              </a:extLst>
            </p:cNvPr>
            <p:cNvSpPr/>
            <p:nvPr/>
          </p:nvSpPr>
          <p:spPr>
            <a:xfrm>
              <a:off x="673282" y="6034025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CAED8-16C9-EB47-9538-1DD5F455A4DF}"/>
              </a:ext>
            </a:extLst>
          </p:cNvPr>
          <p:cNvGrpSpPr/>
          <p:nvPr/>
        </p:nvGrpSpPr>
        <p:grpSpPr>
          <a:xfrm>
            <a:off x="8117796" y="3526735"/>
            <a:ext cx="3770254" cy="3054056"/>
            <a:chOff x="8117796" y="3526735"/>
            <a:chExt cx="3770254" cy="305405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F9AD27A-8536-344E-A195-118F7411F0F1}"/>
                </a:ext>
              </a:extLst>
            </p:cNvPr>
            <p:cNvGrpSpPr/>
            <p:nvPr/>
          </p:nvGrpSpPr>
          <p:grpSpPr>
            <a:xfrm>
              <a:off x="8806296" y="3526735"/>
              <a:ext cx="2253196" cy="3054056"/>
              <a:chOff x="4135647" y="2223403"/>
              <a:chExt cx="2253196" cy="3054056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769CF1-7532-8C47-9F8A-90FC3ACF3888}"/>
                  </a:ext>
                </a:extLst>
              </p:cNvPr>
              <p:cNvSpPr txBox="1"/>
              <p:nvPr/>
            </p:nvSpPr>
            <p:spPr>
              <a:xfrm>
                <a:off x="4690942" y="3378719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00000000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97B2715-3064-1047-8466-E5CFC0CAD3FB}"/>
                  </a:ext>
                </a:extLst>
              </p:cNvPr>
              <p:cNvSpPr txBox="1"/>
              <p:nvPr/>
            </p:nvSpPr>
            <p:spPr>
              <a:xfrm>
                <a:off x="4690942" y="3845715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11111111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D06FFC-C324-E143-A142-6A4E49D31C6A}"/>
                  </a:ext>
                </a:extLst>
              </p:cNvPr>
              <p:cNvSpPr txBox="1"/>
              <p:nvPr/>
            </p:nvSpPr>
            <p:spPr>
              <a:xfrm>
                <a:off x="4690943" y="4312711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10101010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4AA0418-1AD5-D144-93D1-E474553E4176}"/>
                  </a:ext>
                </a:extLst>
              </p:cNvPr>
              <p:cNvSpPr txBox="1"/>
              <p:nvPr/>
            </p:nvSpPr>
            <p:spPr>
              <a:xfrm>
                <a:off x="4690943" y="477970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ECFF365-9A45-C745-8332-D864923DAE87}"/>
                  </a:ext>
                </a:extLst>
              </p:cNvPr>
              <p:cNvSpPr txBox="1"/>
              <p:nvPr/>
            </p:nvSpPr>
            <p:spPr>
              <a:xfrm>
                <a:off x="5014749" y="2223403"/>
                <a:ext cx="137409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4 bytes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44A62BF-3A71-8242-9728-E89C1278FB87}"/>
                  </a:ext>
                </a:extLst>
              </p:cNvPr>
              <p:cNvSpPr txBox="1"/>
              <p:nvPr/>
            </p:nvSpPr>
            <p:spPr>
              <a:xfrm>
                <a:off x="4141180" y="4815794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7CEB08E-29D3-FD48-9823-C6F75BB2671A}"/>
                  </a:ext>
                </a:extLst>
              </p:cNvPr>
              <p:cNvSpPr txBox="1"/>
              <p:nvPr/>
            </p:nvSpPr>
            <p:spPr>
              <a:xfrm>
                <a:off x="4141179" y="3940017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82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4B21C21-4557-F142-A988-0B88F3F81780}"/>
                  </a:ext>
                </a:extLst>
              </p:cNvPr>
              <p:cNvSpPr txBox="1"/>
              <p:nvPr/>
            </p:nvSpPr>
            <p:spPr>
              <a:xfrm>
                <a:off x="4135647" y="4354129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81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DD6983E-C6AB-B440-AB9F-ED614A6795A5}"/>
                  </a:ext>
                </a:extLst>
              </p:cNvPr>
              <p:cNvSpPr txBox="1"/>
              <p:nvPr/>
            </p:nvSpPr>
            <p:spPr>
              <a:xfrm>
                <a:off x="4141180" y="3459208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83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C397E1-F828-874B-8357-FE79DB43F8F2}"/>
                </a:ext>
              </a:extLst>
            </p:cNvPr>
            <p:cNvSpPr txBox="1"/>
            <p:nvPr/>
          </p:nvSpPr>
          <p:spPr>
            <a:xfrm>
              <a:off x="8117796" y="5841805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ACE6F516-2349-7C4A-A5B8-4179F658FD75}"/>
                </a:ext>
              </a:extLst>
            </p:cNvPr>
            <p:cNvSpPr/>
            <p:nvPr/>
          </p:nvSpPr>
          <p:spPr>
            <a:xfrm>
              <a:off x="8230168" y="6152413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9532A37-DBA4-F549-87B3-96E8CCBDB166}"/>
                </a:ext>
              </a:extLst>
            </p:cNvPr>
            <p:cNvSpPr txBox="1"/>
            <p:nvPr/>
          </p:nvSpPr>
          <p:spPr>
            <a:xfrm rot="16200000">
              <a:off x="10787909" y="5461696"/>
              <a:ext cx="1830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Size in bytes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7584D336-91AB-9243-83CA-FDEB66F6F2E8}"/>
                </a:ext>
              </a:extLst>
            </p:cNvPr>
            <p:cNvSpPr/>
            <p:nvPr/>
          </p:nvSpPr>
          <p:spPr>
            <a:xfrm>
              <a:off x="11043073" y="4749661"/>
              <a:ext cx="475645" cy="1782164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A0E9A54-488F-6547-8ED1-F8349F449105}"/>
              </a:ext>
            </a:extLst>
          </p:cNvPr>
          <p:cNvGrpSpPr/>
          <p:nvPr/>
        </p:nvGrpSpPr>
        <p:grpSpPr>
          <a:xfrm>
            <a:off x="3852667" y="4376833"/>
            <a:ext cx="3630778" cy="2551955"/>
            <a:chOff x="3852667" y="4376833"/>
            <a:chExt cx="3630778" cy="255195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42BAFEF-CE4E-0446-8D3C-0A7C9C6647E1}"/>
                </a:ext>
              </a:extLst>
            </p:cNvPr>
            <p:cNvGrpSpPr/>
            <p:nvPr/>
          </p:nvGrpSpPr>
          <p:grpSpPr>
            <a:xfrm>
              <a:off x="4468389" y="4376833"/>
              <a:ext cx="2587194" cy="2170339"/>
              <a:chOff x="1865582" y="3101809"/>
              <a:chExt cx="2587194" cy="2170339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FE1BCAC-3C8C-4744-BAF7-41BD10ADD6BB}"/>
                  </a:ext>
                </a:extLst>
              </p:cNvPr>
              <p:cNvSpPr txBox="1"/>
              <p:nvPr/>
            </p:nvSpPr>
            <p:spPr>
              <a:xfrm>
                <a:off x="2169165" y="3101809"/>
                <a:ext cx="228361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short int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 bytes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57EE629-DF25-C44D-9AAF-940C6EEBB7EF}"/>
                  </a:ext>
                </a:extLst>
              </p:cNvPr>
              <p:cNvSpPr txBox="1"/>
              <p:nvPr/>
            </p:nvSpPr>
            <p:spPr>
              <a:xfrm>
                <a:off x="1865582" y="4810483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2A847F6-1F2E-4644-B78F-519BB2947AE0}"/>
                  </a:ext>
                </a:extLst>
              </p:cNvPr>
              <p:cNvSpPr txBox="1"/>
              <p:nvPr/>
            </p:nvSpPr>
            <p:spPr>
              <a:xfrm>
                <a:off x="2443690" y="430819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10101010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9DABB1-7BD5-E945-B63F-2D378321347A}"/>
                  </a:ext>
                </a:extLst>
              </p:cNvPr>
              <p:cNvSpPr txBox="1"/>
              <p:nvPr/>
            </p:nvSpPr>
            <p:spPr>
              <a:xfrm>
                <a:off x="1880128" y="4336701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4065C5-DA33-A04A-AD8C-29035DE7F356}"/>
                  </a:ext>
                </a:extLst>
              </p:cNvPr>
              <p:cNvSpPr txBox="1"/>
              <p:nvPr/>
            </p:nvSpPr>
            <p:spPr>
              <a:xfrm>
                <a:off x="2440150" y="477970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0793E0E-6402-554D-9EC9-E4AC2AD79E59}"/>
                </a:ext>
              </a:extLst>
            </p:cNvPr>
            <p:cNvSpPr txBox="1"/>
            <p:nvPr/>
          </p:nvSpPr>
          <p:spPr>
            <a:xfrm>
              <a:off x="3852667" y="5900841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2" name="Right Arrow 91">
              <a:extLst>
                <a:ext uri="{FF2B5EF4-FFF2-40B4-BE49-F238E27FC236}">
                  <a16:creationId xmlns:a16="http://schemas.microsoft.com/office/drawing/2014/main" id="{D918DC02-74B7-984B-8132-505721F63A16}"/>
                </a:ext>
              </a:extLst>
            </p:cNvPr>
            <p:cNvSpPr/>
            <p:nvPr/>
          </p:nvSpPr>
          <p:spPr>
            <a:xfrm>
              <a:off x="3953928" y="6146730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6" name="Right Brace 95">
              <a:extLst>
                <a:ext uri="{FF2B5EF4-FFF2-40B4-BE49-F238E27FC236}">
                  <a16:creationId xmlns:a16="http://schemas.microsoft.com/office/drawing/2014/main" id="{656ACC57-7DD6-704D-BF83-0282EBC2D9CD}"/>
                </a:ext>
              </a:extLst>
            </p:cNvPr>
            <p:cNvSpPr/>
            <p:nvPr/>
          </p:nvSpPr>
          <p:spPr>
            <a:xfrm>
              <a:off x="6700068" y="5593066"/>
              <a:ext cx="477963" cy="954106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EBEFC47-93DF-CB4D-BA52-A32EA2E5A9DD}"/>
                </a:ext>
              </a:extLst>
            </p:cNvPr>
            <p:cNvSpPr txBox="1"/>
            <p:nvPr/>
          </p:nvSpPr>
          <p:spPr>
            <a:xfrm rot="16200000">
              <a:off x="6383304" y="5828647"/>
              <a:ext cx="1830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Size in bytes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382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51810</TotalTime>
  <Words>13420</Words>
  <Application>Microsoft Macintosh PowerPoint</Application>
  <PresentationFormat>Widescreen</PresentationFormat>
  <Paragraphs>2766</Paragraphs>
  <Slides>89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100" baseType="lpstr">
      <vt:lpstr>Arial</vt:lpstr>
      <vt:lpstr>Arial Regular</vt:lpstr>
      <vt:lpstr>Calibri</vt:lpstr>
      <vt:lpstr>Cambria Math</vt:lpstr>
      <vt:lpstr>Consolas</vt:lpstr>
      <vt:lpstr>Courier</vt:lpstr>
      <vt:lpstr>Courier New</vt:lpstr>
      <vt:lpstr>Menlo</vt:lpstr>
      <vt:lpstr>Roboto Regular</vt:lpstr>
      <vt:lpstr>Wingdings</vt:lpstr>
      <vt:lpstr>Theme1</vt:lpstr>
      <vt:lpstr>PowerPoint Presentation</vt:lpstr>
      <vt:lpstr>Review: Binary Numbering</vt:lpstr>
      <vt:lpstr>Review: Hexadecimal Numbering</vt:lpstr>
      <vt:lpstr>Binary  &lt;---&gt; Hexadecimal Equivalences</vt:lpstr>
      <vt:lpstr>Number Base Overview (as written in C)</vt:lpstr>
      <vt:lpstr>Hex to Binary (group 4 bits per digit from the right)</vt:lpstr>
      <vt:lpstr>Binary to Hex (group 4 bits per digit from the right)</vt:lpstr>
      <vt:lpstr>Address and Pointers</vt:lpstr>
      <vt:lpstr>Variables in Memory: Size and Address</vt:lpstr>
      <vt:lpstr>Variables:  Size</vt:lpstr>
      <vt:lpstr>sizeof(): Variable Size (number of bytes) Operator</vt:lpstr>
      <vt:lpstr>Memory Addresses &amp; Memory Content</vt:lpstr>
      <vt:lpstr>Memory Addresses &amp; Memory Content</vt:lpstr>
      <vt:lpstr>Introduction: Address Operator: &amp;</vt:lpstr>
      <vt:lpstr>Introduction: Address Operator: &amp;</vt:lpstr>
      <vt:lpstr>Pointer Variables </vt:lpstr>
      <vt:lpstr>Pointer Variables - 2</vt:lpstr>
      <vt:lpstr>Defining Pointer Variables</vt:lpstr>
      <vt:lpstr>Using Pointer Variables and the Address Operator &amp; - 1</vt:lpstr>
      <vt:lpstr>Using Pointer Variables and the Address Operator &amp; - 2</vt:lpstr>
      <vt:lpstr>Indirection (or dereference) Operator: *</vt:lpstr>
      <vt:lpstr>Rside Indirection (or dereference) Operator: *</vt:lpstr>
      <vt:lpstr>Rside Indirection (or dereference) Operator: *</vt:lpstr>
      <vt:lpstr>Lside Indirection Operator</vt:lpstr>
      <vt:lpstr>Lside Indirection (or dereference) Operator: *</vt:lpstr>
      <vt:lpstr>Each use of a * operator results in one additional read: Rside</vt:lpstr>
      <vt:lpstr>Each use of a * operator results in one additional read: Lside</vt:lpstr>
      <vt:lpstr>Each use of a * operator results in one additional read : both sides</vt:lpstr>
      <vt:lpstr>Pointer to Pointers (Double Indirection)</vt:lpstr>
      <vt:lpstr>Double Indirection: Lside</vt:lpstr>
      <vt:lpstr>Double Indirection: Rside</vt:lpstr>
      <vt:lpstr>What is Aliasing?</vt:lpstr>
      <vt:lpstr>Defining Arrays</vt:lpstr>
      <vt:lpstr>Array Initialization</vt:lpstr>
      <vt:lpstr>Accessing Arrays Using Indexing</vt:lpstr>
      <vt:lpstr>How many elements are in an array?</vt:lpstr>
      <vt:lpstr>Determining Element Count: compile time calculation</vt:lpstr>
      <vt:lpstr>Pointers and Arrays - 1</vt:lpstr>
      <vt:lpstr>Pointers and Arrays - 2</vt:lpstr>
      <vt:lpstr>Pointer Arithmetic In Use – C's Performance Focus</vt:lpstr>
      <vt:lpstr>Pointer Arithmetic</vt:lpstr>
      <vt:lpstr>Pointer Comparisons</vt:lpstr>
      <vt:lpstr>Using Pointers to Traverse an array</vt:lpstr>
      <vt:lpstr>Fast Ways to Traverse an Array: Use a Limit Pointer</vt:lpstr>
      <vt:lpstr>C Precedence and Pointers</vt:lpstr>
      <vt:lpstr>Example of a hard-to-understand pointer statement</vt:lpstr>
      <vt:lpstr>C Strings - 1</vt:lpstr>
      <vt:lpstr>C Strings - 2</vt:lpstr>
      <vt:lpstr>Defining Strings: Initialization</vt:lpstr>
      <vt:lpstr>Background: Different Ways to Pass Parameters</vt:lpstr>
      <vt:lpstr>Passing Parameters – Call by Value Example</vt:lpstr>
      <vt:lpstr>Output Parameters (Mimics Call by Reference)</vt:lpstr>
      <vt:lpstr>Example Using Output Parameters</vt:lpstr>
      <vt:lpstr>Array Parameters: Call-By-Value or Call-By-Reference?</vt:lpstr>
      <vt:lpstr>Arrays As Parameters: What is the size of the array?</vt:lpstr>
      <vt:lpstr>Arrays As Parameters, Approach 1: Pass the size</vt:lpstr>
      <vt:lpstr>Arrays As Parameters, Approach 2: Use a sentinel element</vt:lpstr>
      <vt:lpstr>Reference: Some String Routines in libc (#include &lt;string.h&gt;)</vt:lpstr>
      <vt:lpstr>Do not overuse strlen()</vt:lpstr>
      <vt:lpstr>The NULL Constant and Pointers</vt:lpstr>
      <vt:lpstr>Using the NULL Pointer</vt:lpstr>
      <vt:lpstr>Simple String IO - Reading</vt:lpstr>
      <vt:lpstr>Pointer returns from a function call</vt:lpstr>
      <vt:lpstr>Returning a Pointer To a Local Variable (Dangling Pointer) </vt:lpstr>
      <vt:lpstr>Copying Strings: Use the Sentinel; libc:  strncpy()</vt:lpstr>
      <vt:lpstr>String Literals (Read-Only) in Expressions</vt:lpstr>
      <vt:lpstr>String Literals, Mutable and Immutable arrays - 1</vt:lpstr>
      <vt:lpstr>2D Arrays</vt:lpstr>
      <vt:lpstr>2D Array of Char (where elements may contain strings)</vt:lpstr>
      <vt:lpstr>Pointer Array to Strings (This is NOT a 2D array)</vt:lpstr>
      <vt:lpstr>String Literals, Mutable and Immutable arrays - 2</vt:lpstr>
      <vt:lpstr>Pointer Array to Mutable Strings</vt:lpstr>
      <vt:lpstr>Pointer Array to Strings</vt:lpstr>
      <vt:lpstr>main() Command line arguments: argc, argv</vt:lpstr>
      <vt:lpstr>main() Command line arguments: argc, argv</vt:lpstr>
      <vt:lpstr>Printing argv char at a time</vt:lpstr>
      <vt:lpstr>main() Command line arguments: argc, argv</vt:lpstr>
      <vt:lpstr>Pointers to Functions (Function Pointers)</vt:lpstr>
      <vt:lpstr>Pointers to Function Example</vt:lpstr>
      <vt:lpstr>string buffer overflow: common security flaw</vt:lpstr>
      <vt:lpstr>strcpy() buffer overflow: over-write of an adjacent variable</vt:lpstr>
      <vt:lpstr>Extra Slides</vt:lpstr>
      <vt:lpstr>Memory Size</vt:lpstr>
      <vt:lpstr>Fixed size types in C (later addition to C)</vt:lpstr>
      <vt:lpstr>Defining Strings: Initialization Equivalents</vt:lpstr>
      <vt:lpstr>Pointer Practice </vt:lpstr>
      <vt:lpstr>strtol() and strtoul() examples of passing a pointer to a pointer</vt:lpstr>
      <vt:lpstr>strtol() and strtoul() examples of passing a pointer to a pointer</vt:lpstr>
      <vt:lpstr>Copying Strings: Use the Sentinel; libc: strcpy()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2499</cp:revision>
  <cp:lastPrinted>2022-10-19T02:08:05Z</cp:lastPrinted>
  <dcterms:created xsi:type="dcterms:W3CDTF">2018-10-05T16:35:28Z</dcterms:created>
  <dcterms:modified xsi:type="dcterms:W3CDTF">2024-04-23T16:22:50Z</dcterms:modified>
  <cp:category/>
</cp:coreProperties>
</file>